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Arimo Bold" charset="1" panose="020B0704020202020204"/>
      <p:regular r:id="rId31"/>
    </p:embeddedFont>
    <p:embeddedFont>
      <p:font typeface="Josefin Sans" charset="1" panose="00000500000000000000"/>
      <p:regular r:id="rId32"/>
    </p:embeddedFont>
    <p:embeddedFont>
      <p:font typeface="Heading Now 71-78" charset="1" panose="00000000000000000000"/>
      <p:regular r:id="rId33"/>
    </p:embeddedFont>
    <p:embeddedFont>
      <p:font typeface="Arimo Bold Italics" charset="1" panose="020B0704020202090204"/>
      <p:regular r:id="rId34"/>
    </p:embeddedFont>
    <p:embeddedFont>
      <p:font typeface="Muli" charset="1" panose="00000500000000000000"/>
      <p:regular r:id="rId35"/>
    </p:embeddedFont>
    <p:embeddedFont>
      <p:font typeface="Cabin" charset="1" panose="00000500000000000000"/>
      <p:regular r:id="rId36"/>
    </p:embeddedFont>
    <p:embeddedFont>
      <p:font typeface="Muli Bold" charset="1" panose="000008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40" Target="notesSlides/notesSlide2.xml" Type="http://schemas.openxmlformats.org/officeDocument/2006/relationships/notesSlide"/><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HoaSonTaiKhoi/K8s.io_DoAn_NT132" TargetMode="External" Type="http://schemas.openxmlformats.org/officeDocument/2006/relationships/hyperlink"/><Relationship Id="rId3" Target="https://www.youtube.com/watch?v=itmKM771e4U&amp;list=PLEfRbAMIW0HuR1hlUNDo0-e4UCkgwPBeT&amp;pp=gAQB" TargetMode="External" Type="http://schemas.openxmlformats.org/officeDocument/2006/relationships/hyperlink"/><Relationship Id="rId4"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https://www.youtube.com/watch?v=H31g_BPDx-c&amp;list=PLsvroIvFNP1KrW1x_W8nAi7095-R0lvaI" TargetMode="External" Type="http://schemas.openxmlformats.org/officeDocument/2006/relationships/hyperlink"/><Relationship Id="rId8" Target="https://github.com/tvdat20004/NT208.O21.ANTN_MovieWeb"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7938476" y="2097354"/>
            <a:ext cx="9585728" cy="3230013"/>
          </a:xfrm>
          <a:prstGeom prst="rect">
            <a:avLst/>
          </a:prstGeom>
        </p:spPr>
        <p:txBody>
          <a:bodyPr anchor="t" rtlCol="false" tIns="0" lIns="0" bIns="0" rIns="0">
            <a:spAutoFit/>
          </a:bodyPr>
          <a:lstStyle/>
          <a:p>
            <a:pPr algn="l">
              <a:lnSpc>
                <a:spcPts val="8513"/>
              </a:lnSpc>
            </a:pPr>
            <a:r>
              <a:rPr lang="en-US" sz="7601" b="true">
                <a:solidFill>
                  <a:srgbClr val="F7B4A7"/>
                </a:solidFill>
                <a:latin typeface="Arimo Bold"/>
                <a:ea typeface="Arimo Bold"/>
                <a:cs typeface="Arimo Bold"/>
                <a:sym typeface="Arimo Bold"/>
              </a:rPr>
              <a:t>Tìm hiểu và triển khai ứng dụng trên  Kubernetes</a:t>
            </a:r>
          </a:p>
        </p:txBody>
      </p:sp>
      <p:sp>
        <p:nvSpPr>
          <p:cNvPr name="TextBox 3" id="3"/>
          <p:cNvSpPr txBox="true"/>
          <p:nvPr/>
        </p:nvSpPr>
        <p:spPr>
          <a:xfrm rot="0">
            <a:off x="12731340" y="6218545"/>
            <a:ext cx="5266314" cy="3745314"/>
          </a:xfrm>
          <a:prstGeom prst="rect">
            <a:avLst/>
          </a:prstGeom>
        </p:spPr>
        <p:txBody>
          <a:bodyPr anchor="t" rtlCol="false" tIns="0" lIns="0" bIns="0" rIns="0">
            <a:spAutoFit/>
          </a:bodyPr>
          <a:lstStyle/>
          <a:p>
            <a:pPr algn="l">
              <a:lnSpc>
                <a:spcPts val="4839"/>
              </a:lnSpc>
            </a:pPr>
            <a:r>
              <a:rPr lang="en-US" sz="3457">
                <a:solidFill>
                  <a:srgbClr val="94DDDE"/>
                </a:solidFill>
                <a:latin typeface="Josefin Sans"/>
                <a:ea typeface="Josefin Sans"/>
                <a:cs typeface="Josefin Sans"/>
                <a:sym typeface="Josefin Sans"/>
              </a:rPr>
              <a:t>GVHD: Đỗ Hoàng Hiển</a:t>
            </a:r>
          </a:p>
          <a:p>
            <a:pPr algn="l">
              <a:lnSpc>
                <a:spcPts val="4839"/>
              </a:lnSpc>
            </a:pPr>
            <a:r>
              <a:rPr lang="en-US" sz="3457">
                <a:solidFill>
                  <a:srgbClr val="94DDDE"/>
                </a:solidFill>
                <a:latin typeface="Josefin Sans"/>
                <a:ea typeface="Josefin Sans"/>
                <a:cs typeface="Josefin Sans"/>
                <a:sym typeface="Josefin Sans"/>
              </a:rPr>
              <a:t>   Nhóm 4:   - 22520140</a:t>
            </a:r>
          </a:p>
          <a:p>
            <a:pPr algn="l">
              <a:lnSpc>
                <a:spcPts val="4839"/>
              </a:lnSpc>
            </a:pPr>
            <a:r>
              <a:rPr lang="en-US" sz="3457">
                <a:solidFill>
                  <a:srgbClr val="94DDDE"/>
                </a:solidFill>
                <a:latin typeface="Josefin Sans"/>
                <a:ea typeface="Josefin Sans"/>
                <a:cs typeface="Josefin Sans"/>
                <a:sym typeface="Josefin Sans"/>
              </a:rPr>
              <a:t>                  - 22520329</a:t>
            </a:r>
          </a:p>
          <a:p>
            <a:pPr algn="l">
              <a:lnSpc>
                <a:spcPts val="4839"/>
              </a:lnSpc>
            </a:pPr>
            <a:r>
              <a:rPr lang="en-US" sz="3457">
                <a:solidFill>
                  <a:srgbClr val="94DDDE"/>
                </a:solidFill>
                <a:latin typeface="Josefin Sans"/>
                <a:ea typeface="Josefin Sans"/>
                <a:cs typeface="Josefin Sans"/>
                <a:sym typeface="Josefin Sans"/>
              </a:rPr>
              <a:t>                  - 22520444</a:t>
            </a:r>
          </a:p>
          <a:p>
            <a:pPr algn="l">
              <a:lnSpc>
                <a:spcPts val="4839"/>
              </a:lnSpc>
            </a:pPr>
            <a:r>
              <a:rPr lang="en-US" sz="3457">
                <a:solidFill>
                  <a:srgbClr val="94DDDE"/>
                </a:solidFill>
                <a:latin typeface="Josefin Sans"/>
                <a:ea typeface="Josefin Sans"/>
                <a:cs typeface="Josefin Sans"/>
                <a:sym typeface="Josefin Sans"/>
              </a:rPr>
              <a:t>                  - 22520481</a:t>
            </a:r>
          </a:p>
          <a:p>
            <a:pPr algn="l">
              <a:lnSpc>
                <a:spcPts val="4839"/>
              </a:lnSpc>
            </a:pPr>
            <a:r>
              <a:rPr lang="en-US" sz="3457">
                <a:solidFill>
                  <a:srgbClr val="94DDDE"/>
                </a:solidFill>
                <a:latin typeface="Josefin Sans"/>
                <a:ea typeface="Josefin Sans"/>
                <a:cs typeface="Josefin Sans"/>
                <a:sym typeface="Josefin Sans"/>
              </a:rPr>
              <a:t>                  - 22520489</a:t>
            </a:r>
          </a:p>
        </p:txBody>
      </p:sp>
      <p:sp>
        <p:nvSpPr>
          <p:cNvPr name="Freeform 4" id="4"/>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294" r="0" b="-294"/>
            </a:stretch>
          </a:blipFill>
        </p:spPr>
      </p:sp>
      <p:sp>
        <p:nvSpPr>
          <p:cNvPr name="Freeform 5" id="5"/>
          <p:cNvSpPr/>
          <p:nvPr/>
        </p:nvSpPr>
        <p:spPr>
          <a:xfrm flipH="false" flipV="false" rot="0">
            <a:off x="5496353"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153" t="0" r="-153" b="0"/>
            </a:stretch>
          </a:blipFill>
        </p:spPr>
      </p:sp>
      <p:sp>
        <p:nvSpPr>
          <p:cNvPr name="Freeform 6" id="6"/>
          <p:cNvSpPr/>
          <p:nvPr/>
        </p:nvSpPr>
        <p:spPr>
          <a:xfrm flipH="true" flipV="false" rot="0">
            <a:off x="1332927" y="2021154"/>
            <a:ext cx="5357753" cy="5591583"/>
          </a:xfrm>
          <a:custGeom>
            <a:avLst/>
            <a:gdLst/>
            <a:ahLst/>
            <a:cxnLst/>
            <a:rect r="r" b="b" t="t" l="l"/>
            <a:pathLst>
              <a:path h="5591583" w="5357753">
                <a:moveTo>
                  <a:pt x="5357753" y="0"/>
                </a:moveTo>
                <a:lnTo>
                  <a:pt x="0" y="0"/>
                </a:lnTo>
                <a:lnTo>
                  <a:pt x="0" y="5591583"/>
                </a:lnTo>
                <a:lnTo>
                  <a:pt x="5357753" y="5591583"/>
                </a:lnTo>
                <a:lnTo>
                  <a:pt x="5357753" y="0"/>
                </a:lnTo>
                <a:close/>
              </a:path>
            </a:pathLst>
          </a:custGeom>
          <a:blipFill>
            <a:blip r:embed="rId6">
              <a:extLst>
                <a:ext uri="{96DAC541-7B7A-43D3-8B79-37D633B846F1}">
                  <asvg:svgBlip xmlns:asvg="http://schemas.microsoft.com/office/drawing/2016/SVG/main" r:embed="rId7"/>
                </a:ext>
              </a:extLst>
            </a:blip>
            <a:stretch>
              <a:fillRect l="0" t="-121" r="0" b="-121"/>
            </a:stretch>
          </a:blipFill>
        </p:spPr>
      </p:sp>
      <p:sp>
        <p:nvSpPr>
          <p:cNvPr name="Freeform 7" id="7"/>
          <p:cNvSpPr/>
          <p:nvPr/>
        </p:nvSpPr>
        <p:spPr>
          <a:xfrm flipH="false" flipV="false" rot="0">
            <a:off x="-947148" y="1264426"/>
            <a:ext cx="3144039" cy="2440918"/>
          </a:xfrm>
          <a:custGeom>
            <a:avLst/>
            <a:gdLst/>
            <a:ahLst/>
            <a:cxnLst/>
            <a:rect r="r" b="b" t="t" l="l"/>
            <a:pathLst>
              <a:path h="2440918" w="3144039">
                <a:moveTo>
                  <a:pt x="0" y="0"/>
                </a:moveTo>
                <a:lnTo>
                  <a:pt x="3144039" y="0"/>
                </a:lnTo>
                <a:lnTo>
                  <a:pt x="3144039"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199" r="0" b="-199"/>
            </a:stretch>
          </a:blipFill>
        </p:spPr>
      </p:sp>
      <p:sp>
        <p:nvSpPr>
          <p:cNvPr name="Freeform 8" id="8"/>
          <p:cNvSpPr/>
          <p:nvPr/>
        </p:nvSpPr>
        <p:spPr>
          <a:xfrm flipH="false" flipV="false" rot="0">
            <a:off x="302596"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29" r="0" b="-29"/>
            </a:stretch>
          </a:blipFill>
        </p:spPr>
      </p:sp>
      <p:sp>
        <p:nvSpPr>
          <p:cNvPr name="Freeform 9" id="9"/>
          <p:cNvSpPr/>
          <p:nvPr/>
        </p:nvSpPr>
        <p:spPr>
          <a:xfrm flipH="false" flipV="false" rot="0">
            <a:off x="2607158" y="6928402"/>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17" t="0" r="-17" b="0"/>
            </a:stretch>
          </a:blipFill>
        </p:spPr>
      </p:sp>
      <p:sp>
        <p:nvSpPr>
          <p:cNvPr name="TextBox 10" id="10"/>
          <p:cNvSpPr txBox="true"/>
          <p:nvPr/>
        </p:nvSpPr>
        <p:spPr>
          <a:xfrm rot="0">
            <a:off x="7938476" y="408528"/>
            <a:ext cx="7979470" cy="620172"/>
          </a:xfrm>
          <a:prstGeom prst="rect">
            <a:avLst/>
          </a:prstGeom>
        </p:spPr>
        <p:txBody>
          <a:bodyPr anchor="t" rtlCol="false" tIns="0" lIns="0" bIns="0" rIns="0">
            <a:spAutoFit/>
          </a:bodyPr>
          <a:lstStyle/>
          <a:p>
            <a:pPr algn="ctr">
              <a:lnSpc>
                <a:spcPts val="3616"/>
              </a:lnSpc>
            </a:pPr>
            <a:r>
              <a:rPr lang="en-US" sz="2583">
                <a:solidFill>
                  <a:srgbClr val="FFFFFF"/>
                </a:solidFill>
                <a:latin typeface="Heading Now 71-78"/>
                <a:ea typeface="Heading Now 71-78"/>
                <a:cs typeface="Heading Now 71-78"/>
                <a:sym typeface="Heading Now 71-78"/>
              </a:rPr>
              <a:t>Quản trị mạng và hệ thống - NT132.P12.ANTT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9F6FF"/>
        </a:solidFill>
      </p:bgPr>
    </p:bg>
    <p:spTree>
      <p:nvGrpSpPr>
        <p:cNvPr id="1" name=""/>
        <p:cNvGrpSpPr/>
        <p:nvPr/>
      </p:nvGrpSpPr>
      <p:grpSpPr>
        <a:xfrm>
          <a:off x="0" y="0"/>
          <a:ext cx="0" cy="0"/>
          <a:chOff x="0" y="0"/>
          <a:chExt cx="0" cy="0"/>
        </a:xfrm>
      </p:grpSpPr>
      <p:sp>
        <p:nvSpPr>
          <p:cNvPr name="TextBox 2" id="2"/>
          <p:cNvSpPr txBox="true"/>
          <p:nvPr/>
        </p:nvSpPr>
        <p:spPr>
          <a:xfrm rot="0">
            <a:off x="12834816" y="9619413"/>
            <a:ext cx="5110721" cy="339711"/>
          </a:xfrm>
          <a:prstGeom prst="rect">
            <a:avLst/>
          </a:prstGeom>
        </p:spPr>
        <p:txBody>
          <a:bodyPr anchor="t" rtlCol="false" tIns="0" lIns="0" bIns="0" rIns="0">
            <a:spAutoFit/>
          </a:bodyPr>
          <a:lstStyle/>
          <a:p>
            <a:pPr algn="r">
              <a:lnSpc>
                <a:spcPts val="2798"/>
              </a:lnSpc>
            </a:pPr>
            <a:r>
              <a:rPr lang="en-US" sz="1999" spc="119">
                <a:solidFill>
                  <a:srgbClr val="000000"/>
                </a:solidFill>
                <a:latin typeface="Muli"/>
                <a:ea typeface="Muli"/>
                <a:cs typeface="Muli"/>
                <a:sym typeface="Muli"/>
              </a:rPr>
              <a:t>TRANG 10</a:t>
            </a:r>
          </a:p>
        </p:txBody>
      </p:sp>
      <p:sp>
        <p:nvSpPr>
          <p:cNvPr name="TextBox 3" id="3"/>
          <p:cNvSpPr txBox="true"/>
          <p:nvPr/>
        </p:nvSpPr>
        <p:spPr>
          <a:xfrm rot="0">
            <a:off x="533400" y="530922"/>
            <a:ext cx="15544800" cy="1005859"/>
          </a:xfrm>
          <a:prstGeom prst="rect">
            <a:avLst/>
          </a:prstGeom>
        </p:spPr>
        <p:txBody>
          <a:bodyPr anchor="t" rtlCol="false" tIns="0" lIns="0" bIns="0" rIns="0">
            <a:spAutoFit/>
          </a:bodyPr>
          <a:lstStyle/>
          <a:p>
            <a:pPr algn="l">
              <a:lnSpc>
                <a:spcPts val="7680"/>
              </a:lnSpc>
            </a:pPr>
            <a:r>
              <a:rPr lang="en-US" sz="6400">
                <a:solidFill>
                  <a:srgbClr val="000000"/>
                </a:solidFill>
                <a:latin typeface="Josefin Sans"/>
                <a:ea typeface="Josefin Sans"/>
                <a:cs typeface="Josefin Sans"/>
                <a:sym typeface="Josefin Sans"/>
              </a:rPr>
              <a:t>3. Triển khai mô hình</a:t>
            </a:r>
          </a:p>
        </p:txBody>
      </p:sp>
      <p:grpSp>
        <p:nvGrpSpPr>
          <p:cNvPr name="Group 4" id="4"/>
          <p:cNvGrpSpPr/>
          <p:nvPr/>
        </p:nvGrpSpPr>
        <p:grpSpPr>
          <a:xfrm rot="0">
            <a:off x="15000297" y="379069"/>
            <a:ext cx="2647468" cy="2556229"/>
            <a:chOff x="0" y="0"/>
            <a:chExt cx="3529957" cy="3408305"/>
          </a:xfrm>
        </p:grpSpPr>
        <p:sp>
          <p:nvSpPr>
            <p:cNvPr name="Freeform 5" id="5"/>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6" id="6" descr="Icon  Description automatically generated"/>
          <p:cNvSpPr/>
          <p:nvPr/>
        </p:nvSpPr>
        <p:spPr>
          <a:xfrm flipH="false" flipV="false" rot="0">
            <a:off x="15214852" y="538864"/>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
        <p:nvSpPr>
          <p:cNvPr name="TextBox 7" id="7"/>
          <p:cNvSpPr txBox="true"/>
          <p:nvPr/>
        </p:nvSpPr>
        <p:spPr>
          <a:xfrm rot="0">
            <a:off x="1438740" y="1585235"/>
            <a:ext cx="9838860" cy="705125"/>
          </a:xfrm>
          <a:prstGeom prst="rect">
            <a:avLst/>
          </a:prstGeom>
        </p:spPr>
        <p:txBody>
          <a:bodyPr anchor="t" rtlCol="false" tIns="0" lIns="0" bIns="0" rIns="0">
            <a:spAutoFit/>
          </a:bodyPr>
          <a:lstStyle/>
          <a:p>
            <a:pPr algn="l">
              <a:lnSpc>
                <a:spcPts val="5038"/>
              </a:lnSpc>
            </a:pPr>
            <a:r>
              <a:rPr lang="en-US" sz="3598">
                <a:solidFill>
                  <a:srgbClr val="000000"/>
                </a:solidFill>
                <a:latin typeface="Josefin Sans"/>
                <a:ea typeface="Josefin Sans"/>
                <a:cs typeface="Josefin Sans"/>
                <a:sym typeface="Josefin Sans"/>
              </a:rPr>
              <a:t>b. Các tệp cần thiết</a:t>
            </a:r>
          </a:p>
        </p:txBody>
      </p:sp>
      <p:sp>
        <p:nvSpPr>
          <p:cNvPr name="TextBox 8" id="8"/>
          <p:cNvSpPr txBox="true"/>
          <p:nvPr/>
        </p:nvSpPr>
        <p:spPr>
          <a:xfrm rot="0">
            <a:off x="1600200" y="2337985"/>
            <a:ext cx="12611578" cy="718186"/>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Dockerfile</a:t>
            </a:r>
          </a:p>
        </p:txBody>
      </p:sp>
      <p:sp>
        <p:nvSpPr>
          <p:cNvPr name="TextBox 9" id="9"/>
          <p:cNvSpPr txBox="true"/>
          <p:nvPr/>
        </p:nvSpPr>
        <p:spPr>
          <a:xfrm rot="0">
            <a:off x="1600200" y="3361776"/>
            <a:ext cx="12611578" cy="718186"/>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Các file YAML</a:t>
            </a:r>
          </a:p>
        </p:txBody>
      </p:sp>
      <p:sp>
        <p:nvSpPr>
          <p:cNvPr name="TextBox 10" id="10"/>
          <p:cNvSpPr txBox="true"/>
          <p:nvPr/>
        </p:nvSpPr>
        <p:spPr>
          <a:xfrm rot="0">
            <a:off x="1600200" y="4529134"/>
            <a:ext cx="14478000" cy="70512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Cấu hình Persistent Volume</a:t>
            </a:r>
          </a:p>
        </p:txBody>
      </p:sp>
      <p:sp>
        <p:nvSpPr>
          <p:cNvPr name="TextBox 11" id="11"/>
          <p:cNvSpPr txBox="true"/>
          <p:nvPr/>
        </p:nvSpPr>
        <p:spPr>
          <a:xfrm rot="0">
            <a:off x="1600200" y="8186852"/>
            <a:ext cx="12611578" cy="718186"/>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Triển khai cơ sở dữ liệu MongoDB</a:t>
            </a:r>
          </a:p>
        </p:txBody>
      </p:sp>
      <p:sp>
        <p:nvSpPr>
          <p:cNvPr name="TextBox 12" id="12"/>
          <p:cNvSpPr txBox="true"/>
          <p:nvPr/>
        </p:nvSpPr>
        <p:spPr>
          <a:xfrm rot="0">
            <a:off x="1600200" y="5683431"/>
            <a:ext cx="14478000" cy="70512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Cấu hình Persistent Volume Claim</a:t>
            </a:r>
          </a:p>
        </p:txBody>
      </p:sp>
      <p:sp>
        <p:nvSpPr>
          <p:cNvPr name="TextBox 13" id="13"/>
          <p:cNvSpPr txBox="true"/>
          <p:nvPr/>
        </p:nvSpPr>
        <p:spPr>
          <a:xfrm rot="0">
            <a:off x="1600200" y="6928487"/>
            <a:ext cx="14478000" cy="70512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Các thành phần: Deployment, Service, Ingress, HPA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2996495" y="9724328"/>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11</a:t>
            </a:r>
          </a:p>
        </p:txBody>
      </p:sp>
      <p:sp>
        <p:nvSpPr>
          <p:cNvPr name="TextBox 3" id="3"/>
          <p:cNvSpPr txBox="true"/>
          <p:nvPr/>
        </p:nvSpPr>
        <p:spPr>
          <a:xfrm rot="0">
            <a:off x="533400" y="226951"/>
            <a:ext cx="15544800" cy="1005859"/>
          </a:xfrm>
          <a:prstGeom prst="rect">
            <a:avLst/>
          </a:prstGeom>
        </p:spPr>
        <p:txBody>
          <a:bodyPr anchor="t" rtlCol="false" tIns="0" lIns="0" bIns="0" rIns="0">
            <a:spAutoFit/>
          </a:bodyPr>
          <a:lstStyle/>
          <a:p>
            <a:pPr algn="l">
              <a:lnSpc>
                <a:spcPts val="7680"/>
              </a:lnSpc>
            </a:pPr>
            <a:r>
              <a:rPr lang="en-US" sz="6400">
                <a:solidFill>
                  <a:srgbClr val="1F1D1D"/>
                </a:solidFill>
                <a:latin typeface="Josefin Sans"/>
                <a:ea typeface="Josefin Sans"/>
                <a:cs typeface="Josefin Sans"/>
                <a:sym typeface="Josefin Sans"/>
              </a:rPr>
              <a:t>4. Demo</a:t>
            </a:r>
          </a:p>
        </p:txBody>
      </p:sp>
      <p:sp>
        <p:nvSpPr>
          <p:cNvPr name="TextBox 4" id="4"/>
          <p:cNvSpPr txBox="true"/>
          <p:nvPr/>
        </p:nvSpPr>
        <p:spPr>
          <a:xfrm rot="0">
            <a:off x="1350439" y="1147085"/>
            <a:ext cx="9838860" cy="632435"/>
          </a:xfrm>
          <a:prstGeom prst="rect">
            <a:avLst/>
          </a:prstGeom>
        </p:spPr>
        <p:txBody>
          <a:bodyPr anchor="t" rtlCol="false" tIns="0" lIns="0" bIns="0" rIns="0">
            <a:spAutoFit/>
          </a:bodyPr>
          <a:lstStyle/>
          <a:p>
            <a:pPr algn="l">
              <a:lnSpc>
                <a:spcPts val="5038"/>
              </a:lnSpc>
            </a:pPr>
            <a:r>
              <a:rPr lang="en-US" sz="3598">
                <a:solidFill>
                  <a:srgbClr val="1F1D1D"/>
                </a:solidFill>
                <a:latin typeface="Josefin Sans"/>
                <a:ea typeface="Josefin Sans"/>
                <a:cs typeface="Josefin Sans"/>
                <a:sym typeface="Josefin Sans"/>
              </a:rPr>
              <a:t>a. Kịch bản demo</a:t>
            </a:r>
          </a:p>
        </p:txBody>
      </p:sp>
      <p:sp>
        <p:nvSpPr>
          <p:cNvPr name="TextBox 5" id="5"/>
          <p:cNvSpPr txBox="true"/>
          <p:nvPr/>
        </p:nvSpPr>
        <p:spPr>
          <a:xfrm rot="0">
            <a:off x="1600200" y="5605151"/>
            <a:ext cx="14478000"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Khả năng auto scale – tự tăng số lượng pod khi lượng tài nguyên sử dụng vượt quá mức cho phép</a:t>
            </a:r>
          </a:p>
        </p:txBody>
      </p:sp>
      <p:sp>
        <p:nvSpPr>
          <p:cNvPr name="TextBox 6" id="6"/>
          <p:cNvSpPr txBox="true"/>
          <p:nvPr/>
        </p:nvSpPr>
        <p:spPr>
          <a:xfrm rot="0">
            <a:off x="1600200" y="4181002"/>
            <a:ext cx="12611578"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Thực hiện xóa pod để kiểm tra khả năng tự phục hồi </a:t>
            </a:r>
          </a:p>
        </p:txBody>
      </p:sp>
      <p:grpSp>
        <p:nvGrpSpPr>
          <p:cNvPr name="Group 7" id="7"/>
          <p:cNvGrpSpPr/>
          <p:nvPr/>
        </p:nvGrpSpPr>
        <p:grpSpPr>
          <a:xfrm rot="0">
            <a:off x="15000297" y="379069"/>
            <a:ext cx="2647468" cy="2556229"/>
            <a:chOff x="0" y="0"/>
            <a:chExt cx="3529957" cy="3408305"/>
          </a:xfrm>
        </p:grpSpPr>
        <p:sp>
          <p:nvSpPr>
            <p:cNvPr name="Freeform 8" id="8"/>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9" id="9" descr="Icon  Description automatically generated"/>
          <p:cNvSpPr/>
          <p:nvPr/>
        </p:nvSpPr>
        <p:spPr>
          <a:xfrm flipH="false" flipV="false" rot="0">
            <a:off x="15551856" y="153153"/>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
        <p:nvSpPr>
          <p:cNvPr name="TextBox 10" id="10"/>
          <p:cNvSpPr txBox="true"/>
          <p:nvPr/>
        </p:nvSpPr>
        <p:spPr>
          <a:xfrm rot="0">
            <a:off x="1600200" y="2257131"/>
            <a:ext cx="12611578"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Thực hiện chạy trang web để kiểm tra khả năng phát hiện và xác định vị trí của các dịch vụ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2838082" y="9682533"/>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12</a:t>
            </a:r>
          </a:p>
        </p:txBody>
      </p:sp>
      <p:sp>
        <p:nvSpPr>
          <p:cNvPr name="TextBox 3" id="3"/>
          <p:cNvSpPr txBox="true"/>
          <p:nvPr/>
        </p:nvSpPr>
        <p:spPr>
          <a:xfrm rot="0">
            <a:off x="533400" y="226951"/>
            <a:ext cx="15544800" cy="1005859"/>
          </a:xfrm>
          <a:prstGeom prst="rect">
            <a:avLst/>
          </a:prstGeom>
        </p:spPr>
        <p:txBody>
          <a:bodyPr anchor="t" rtlCol="false" tIns="0" lIns="0" bIns="0" rIns="0">
            <a:spAutoFit/>
          </a:bodyPr>
          <a:lstStyle/>
          <a:p>
            <a:pPr algn="l">
              <a:lnSpc>
                <a:spcPts val="7680"/>
              </a:lnSpc>
            </a:pPr>
            <a:r>
              <a:rPr lang="en-US" sz="6400">
                <a:solidFill>
                  <a:srgbClr val="1F1D1D"/>
                </a:solidFill>
                <a:latin typeface="Josefin Sans"/>
                <a:ea typeface="Josefin Sans"/>
                <a:cs typeface="Josefin Sans"/>
                <a:sym typeface="Josefin Sans"/>
              </a:rPr>
              <a:t>4. Demo</a:t>
            </a:r>
          </a:p>
        </p:txBody>
      </p:sp>
      <p:sp>
        <p:nvSpPr>
          <p:cNvPr name="TextBox 4" id="4"/>
          <p:cNvSpPr txBox="true"/>
          <p:nvPr/>
        </p:nvSpPr>
        <p:spPr>
          <a:xfrm rot="0">
            <a:off x="1350439" y="1147085"/>
            <a:ext cx="9838860" cy="632435"/>
          </a:xfrm>
          <a:prstGeom prst="rect">
            <a:avLst/>
          </a:prstGeom>
        </p:spPr>
        <p:txBody>
          <a:bodyPr anchor="t" rtlCol="false" tIns="0" lIns="0" bIns="0" rIns="0">
            <a:spAutoFit/>
          </a:bodyPr>
          <a:lstStyle/>
          <a:p>
            <a:pPr algn="l">
              <a:lnSpc>
                <a:spcPts val="5038"/>
              </a:lnSpc>
            </a:pPr>
            <a:r>
              <a:rPr lang="en-US" sz="3598">
                <a:solidFill>
                  <a:srgbClr val="1F1D1D"/>
                </a:solidFill>
                <a:latin typeface="Josefin Sans"/>
                <a:ea typeface="Josefin Sans"/>
                <a:cs typeface="Josefin Sans"/>
                <a:sym typeface="Josefin Sans"/>
              </a:rPr>
              <a:t>a. Kịch bản demo</a:t>
            </a:r>
          </a:p>
        </p:txBody>
      </p:sp>
      <p:grpSp>
        <p:nvGrpSpPr>
          <p:cNvPr name="Group 5" id="5"/>
          <p:cNvGrpSpPr/>
          <p:nvPr/>
        </p:nvGrpSpPr>
        <p:grpSpPr>
          <a:xfrm rot="0">
            <a:off x="15000297" y="379069"/>
            <a:ext cx="2647468" cy="2556229"/>
            <a:chOff x="0" y="0"/>
            <a:chExt cx="3529957" cy="3408305"/>
          </a:xfrm>
        </p:grpSpPr>
        <p:sp>
          <p:nvSpPr>
            <p:cNvPr name="Freeform 6" id="6"/>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7" id="7" descr="Icon  Description automatically generated"/>
          <p:cNvSpPr/>
          <p:nvPr/>
        </p:nvSpPr>
        <p:spPr>
          <a:xfrm flipH="false" flipV="false" rot="0">
            <a:off x="15551856" y="153153"/>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
        <p:nvSpPr>
          <p:cNvPr name="TextBox 8" id="8"/>
          <p:cNvSpPr txBox="true"/>
          <p:nvPr/>
        </p:nvSpPr>
        <p:spPr>
          <a:xfrm rot="0">
            <a:off x="1333500" y="5442219"/>
            <a:ext cx="15544800" cy="190878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Thực hiện xóa và chờ các pod được gán persistent volume tự phục hồi để kiểm tra dữ liệu có còn được giữ nguyên không, độ trễ ổn định dữ liệu là bao nhiêu.</a:t>
            </a:r>
          </a:p>
        </p:txBody>
      </p:sp>
      <p:sp>
        <p:nvSpPr>
          <p:cNvPr name="TextBox 9" id="9"/>
          <p:cNvSpPr txBox="true"/>
          <p:nvPr/>
        </p:nvSpPr>
        <p:spPr>
          <a:xfrm rot="0">
            <a:off x="1333500" y="2740357"/>
            <a:ext cx="15925800" cy="190878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Kiểm tra liệu khi tăng số pod chạy database thì chúng có dùng chung dữ liệu hay không, có scale theo index (statefulSet) hay không và độ trễ ổn định dữ liệu là bao lâu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33400" y="226951"/>
            <a:ext cx="15544800" cy="1005859"/>
          </a:xfrm>
          <a:prstGeom prst="rect">
            <a:avLst/>
          </a:prstGeom>
        </p:spPr>
        <p:txBody>
          <a:bodyPr anchor="t" rtlCol="false" tIns="0" lIns="0" bIns="0" rIns="0">
            <a:spAutoFit/>
          </a:bodyPr>
          <a:lstStyle/>
          <a:p>
            <a:pPr algn="l">
              <a:lnSpc>
                <a:spcPts val="7680"/>
              </a:lnSpc>
            </a:pPr>
            <a:r>
              <a:rPr lang="en-US" sz="6400">
                <a:solidFill>
                  <a:srgbClr val="1F1D1D"/>
                </a:solidFill>
                <a:latin typeface="Josefin Sans"/>
                <a:ea typeface="Josefin Sans"/>
                <a:cs typeface="Josefin Sans"/>
                <a:sym typeface="Josefin Sans"/>
              </a:rPr>
              <a:t>4. Demo</a:t>
            </a:r>
          </a:p>
        </p:txBody>
      </p:sp>
      <p:grpSp>
        <p:nvGrpSpPr>
          <p:cNvPr name="Group 3" id="3"/>
          <p:cNvGrpSpPr/>
          <p:nvPr/>
        </p:nvGrpSpPr>
        <p:grpSpPr>
          <a:xfrm rot="0">
            <a:off x="15000297" y="379069"/>
            <a:ext cx="2647468" cy="2556229"/>
            <a:chOff x="0" y="0"/>
            <a:chExt cx="3529957" cy="3408305"/>
          </a:xfrm>
        </p:grpSpPr>
        <p:sp>
          <p:nvSpPr>
            <p:cNvPr name="Freeform 4" id="4"/>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5" id="5" descr="Icon  Description automatically generated"/>
          <p:cNvSpPr/>
          <p:nvPr/>
        </p:nvSpPr>
        <p:spPr>
          <a:xfrm flipH="false" flipV="false" rot="0">
            <a:off x="15551856" y="153153"/>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
        <p:nvSpPr>
          <p:cNvPr name="TextBox 6" id="6"/>
          <p:cNvSpPr txBox="true"/>
          <p:nvPr/>
        </p:nvSpPr>
        <p:spPr>
          <a:xfrm rot="0">
            <a:off x="1129106" y="2992448"/>
            <a:ext cx="14949094"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Truy cập website của trang web, thực hiện đăng ký, đăng nhập và các thao tác khác như xem profile, bình luận, xem phim...</a:t>
            </a:r>
          </a:p>
        </p:txBody>
      </p:sp>
      <p:sp>
        <p:nvSpPr>
          <p:cNvPr name="TextBox 7" id="7"/>
          <p:cNvSpPr txBox="true"/>
          <p:nvPr/>
        </p:nvSpPr>
        <p:spPr>
          <a:xfrm rot="0">
            <a:off x="1669453" y="4689046"/>
            <a:ext cx="14949094" cy="2546960"/>
          </a:xfrm>
          <a:prstGeom prst="rect">
            <a:avLst/>
          </a:prstGeom>
        </p:spPr>
        <p:txBody>
          <a:bodyPr anchor="t" rtlCol="false" tIns="0" lIns="0" bIns="0" rIns="0">
            <a:spAutoFit/>
          </a:bodyPr>
          <a:lstStyle/>
          <a:p>
            <a:pPr algn="l">
              <a:lnSpc>
                <a:spcPts val="5038"/>
              </a:lnSpc>
            </a:pPr>
            <a:r>
              <a:rPr lang="en-US" sz="3598">
                <a:solidFill>
                  <a:srgbClr val="1F1D1D"/>
                </a:solidFill>
                <a:latin typeface="Josefin Sans"/>
                <a:ea typeface="Josefin Sans"/>
                <a:cs typeface="Josefin Sans"/>
                <a:sym typeface="Josefin Sans"/>
              </a:rPr>
              <a:t>=&gt; Mục đích: Kiểm tra xem các tính năng của các dịch vụ: Auth, User, Movie Detail, Billing và Database có hoạt động tốt không. Từ đó đánh giá khả năng phát hiện vị trí của các dịch vụ của hệ thống kubernetes đang dùng =&gt; Tính năng Service discovery</a:t>
            </a:r>
          </a:p>
        </p:txBody>
      </p:sp>
      <p:sp>
        <p:nvSpPr>
          <p:cNvPr name="TextBox 8" id="8"/>
          <p:cNvSpPr txBox="true"/>
          <p:nvPr/>
        </p:nvSpPr>
        <p:spPr>
          <a:xfrm rot="0">
            <a:off x="12996495" y="9660210"/>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13</a:t>
            </a:r>
          </a:p>
        </p:txBody>
      </p:sp>
      <p:sp>
        <p:nvSpPr>
          <p:cNvPr name="TextBox 9" id="9"/>
          <p:cNvSpPr txBox="true"/>
          <p:nvPr/>
        </p:nvSpPr>
        <p:spPr>
          <a:xfrm rot="0">
            <a:off x="345867" y="1288969"/>
            <a:ext cx="14469996" cy="632435"/>
          </a:xfrm>
          <a:prstGeom prst="rect">
            <a:avLst/>
          </a:prstGeom>
        </p:spPr>
        <p:txBody>
          <a:bodyPr anchor="t" rtlCol="false" tIns="0" lIns="0" bIns="0" rIns="0">
            <a:spAutoFit/>
          </a:bodyPr>
          <a:lstStyle/>
          <a:p>
            <a:pPr algn="l" marL="777024" indent="-388512" lvl="1">
              <a:lnSpc>
                <a:spcPts val="5038"/>
              </a:lnSpc>
              <a:buFont typeface="Arial"/>
              <a:buChar char="•"/>
            </a:pPr>
            <a:r>
              <a:rPr lang="en-US" sz="3598">
                <a:solidFill>
                  <a:srgbClr val="1F1D1D"/>
                </a:solidFill>
                <a:latin typeface="Josefin Sans"/>
                <a:ea typeface="Josefin Sans"/>
                <a:cs typeface="Josefin Sans"/>
                <a:sym typeface="Josefin Sans"/>
              </a:rPr>
              <a:t>Kịch bản 1: Thực hiện truy cập trang web và kiểm tra tính năng</a:t>
            </a:r>
          </a:p>
        </p:txBody>
      </p:sp>
      <p:sp>
        <p:nvSpPr>
          <p:cNvPr name="Freeform 10" id="10"/>
          <p:cNvSpPr/>
          <p:nvPr/>
        </p:nvSpPr>
        <p:spPr>
          <a:xfrm flipH="false" flipV="false" rot="0">
            <a:off x="2325981" y="2064279"/>
            <a:ext cx="13636039" cy="7329371"/>
          </a:xfrm>
          <a:custGeom>
            <a:avLst/>
            <a:gdLst/>
            <a:ahLst/>
            <a:cxnLst/>
            <a:rect r="r" b="b" t="t" l="l"/>
            <a:pathLst>
              <a:path h="7329371" w="13636039">
                <a:moveTo>
                  <a:pt x="0" y="0"/>
                </a:moveTo>
                <a:lnTo>
                  <a:pt x="13636038" y="0"/>
                </a:lnTo>
                <a:lnTo>
                  <a:pt x="13636038" y="7329371"/>
                </a:lnTo>
                <a:lnTo>
                  <a:pt x="0" y="7329371"/>
                </a:lnTo>
                <a:lnTo>
                  <a:pt x="0" y="0"/>
                </a:lnTo>
                <a:close/>
              </a:path>
            </a:pathLst>
          </a:custGeom>
          <a:blipFill>
            <a:blip r:embed="rId3"/>
            <a:stretch>
              <a:fillRect l="0" t="0" r="0" b="0"/>
            </a:stretch>
          </a:blipFill>
        </p:spPr>
      </p:sp>
      <p:sp>
        <p:nvSpPr>
          <p:cNvPr name="Freeform 11" id="11"/>
          <p:cNvSpPr/>
          <p:nvPr/>
        </p:nvSpPr>
        <p:spPr>
          <a:xfrm flipH="false" flipV="false" rot="0">
            <a:off x="-173871" y="3078173"/>
            <a:ext cx="18635742" cy="5119277"/>
          </a:xfrm>
          <a:custGeom>
            <a:avLst/>
            <a:gdLst/>
            <a:ahLst/>
            <a:cxnLst/>
            <a:rect r="r" b="b" t="t" l="l"/>
            <a:pathLst>
              <a:path h="5119277" w="18635742">
                <a:moveTo>
                  <a:pt x="0" y="0"/>
                </a:moveTo>
                <a:lnTo>
                  <a:pt x="18635742" y="0"/>
                </a:lnTo>
                <a:lnTo>
                  <a:pt x="18635742" y="5119277"/>
                </a:lnTo>
                <a:lnTo>
                  <a:pt x="0" y="5119277"/>
                </a:lnTo>
                <a:lnTo>
                  <a:pt x="0" y="0"/>
                </a:lnTo>
                <a:close/>
              </a:path>
            </a:pathLst>
          </a:custGeom>
          <a:blipFill>
            <a:blip r:embed="rId4"/>
            <a:stretch>
              <a:fillRect l="0" t="-82925" r="0" b="0"/>
            </a:stretch>
          </a:blipFill>
        </p:spPr>
      </p:sp>
      <p:sp>
        <p:nvSpPr>
          <p:cNvPr name="Freeform 12" id="12"/>
          <p:cNvSpPr/>
          <p:nvPr/>
        </p:nvSpPr>
        <p:spPr>
          <a:xfrm flipH="false" flipV="false" rot="0">
            <a:off x="2071312" y="2098596"/>
            <a:ext cx="14589722" cy="7422521"/>
          </a:xfrm>
          <a:custGeom>
            <a:avLst/>
            <a:gdLst/>
            <a:ahLst/>
            <a:cxnLst/>
            <a:rect r="r" b="b" t="t" l="l"/>
            <a:pathLst>
              <a:path h="7422521" w="14589722">
                <a:moveTo>
                  <a:pt x="0" y="0"/>
                </a:moveTo>
                <a:lnTo>
                  <a:pt x="14589722" y="0"/>
                </a:lnTo>
                <a:lnTo>
                  <a:pt x="14589722" y="7422522"/>
                </a:lnTo>
                <a:lnTo>
                  <a:pt x="0" y="7422522"/>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33400" y="226951"/>
            <a:ext cx="15544800" cy="1005859"/>
          </a:xfrm>
          <a:prstGeom prst="rect">
            <a:avLst/>
          </a:prstGeom>
        </p:spPr>
        <p:txBody>
          <a:bodyPr anchor="t" rtlCol="false" tIns="0" lIns="0" bIns="0" rIns="0">
            <a:spAutoFit/>
          </a:bodyPr>
          <a:lstStyle/>
          <a:p>
            <a:pPr algn="l">
              <a:lnSpc>
                <a:spcPts val="7680"/>
              </a:lnSpc>
            </a:pPr>
            <a:r>
              <a:rPr lang="en-US" sz="6400">
                <a:solidFill>
                  <a:srgbClr val="1F1D1D"/>
                </a:solidFill>
                <a:latin typeface="Josefin Sans"/>
                <a:ea typeface="Josefin Sans"/>
                <a:cs typeface="Josefin Sans"/>
                <a:sym typeface="Josefin Sans"/>
              </a:rPr>
              <a:t>4. Demo</a:t>
            </a:r>
          </a:p>
        </p:txBody>
      </p:sp>
      <p:grpSp>
        <p:nvGrpSpPr>
          <p:cNvPr name="Group 3" id="3"/>
          <p:cNvGrpSpPr/>
          <p:nvPr/>
        </p:nvGrpSpPr>
        <p:grpSpPr>
          <a:xfrm rot="0">
            <a:off x="15000297" y="379069"/>
            <a:ext cx="2647468" cy="2556229"/>
            <a:chOff x="0" y="0"/>
            <a:chExt cx="3529957" cy="3408305"/>
          </a:xfrm>
        </p:grpSpPr>
        <p:sp>
          <p:nvSpPr>
            <p:cNvPr name="Freeform 4" id="4"/>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5" id="5" descr="Icon  Description automatically generated"/>
          <p:cNvSpPr/>
          <p:nvPr/>
        </p:nvSpPr>
        <p:spPr>
          <a:xfrm flipH="false" flipV="false" rot="0">
            <a:off x="15551856" y="153153"/>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
        <p:nvSpPr>
          <p:cNvPr name="TextBox 6" id="6"/>
          <p:cNvSpPr txBox="true"/>
          <p:nvPr/>
        </p:nvSpPr>
        <p:spPr>
          <a:xfrm rot="0">
            <a:off x="1129106" y="2257131"/>
            <a:ext cx="14949094"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Thực hiện lệnh "kubectl get pod -n movie- qtm " để kiểm tra các pod đang chạy</a:t>
            </a:r>
          </a:p>
        </p:txBody>
      </p:sp>
      <p:sp>
        <p:nvSpPr>
          <p:cNvPr name="TextBox 7" id="7"/>
          <p:cNvSpPr txBox="true"/>
          <p:nvPr/>
        </p:nvSpPr>
        <p:spPr>
          <a:xfrm rot="0">
            <a:off x="1129106" y="3651565"/>
            <a:ext cx="14949094"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Thực hiện xóa pod của auth service </a:t>
            </a:r>
          </a:p>
        </p:txBody>
      </p:sp>
      <p:sp>
        <p:nvSpPr>
          <p:cNvPr name="TextBox 8" id="8"/>
          <p:cNvSpPr txBox="true"/>
          <p:nvPr/>
        </p:nvSpPr>
        <p:spPr>
          <a:xfrm rot="0">
            <a:off x="1129106" y="4550700"/>
            <a:ext cx="14949094"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Kiểm tra lại các pod đang chạy xem pod của auth service có được tự tạo mới hay không. </a:t>
            </a:r>
          </a:p>
        </p:txBody>
      </p:sp>
      <p:sp>
        <p:nvSpPr>
          <p:cNvPr name="TextBox 9" id="9"/>
          <p:cNvSpPr txBox="true"/>
          <p:nvPr/>
        </p:nvSpPr>
        <p:spPr>
          <a:xfrm rot="0">
            <a:off x="1028700" y="6088010"/>
            <a:ext cx="14949094"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Kiểm tra chức năng của auth service nếu pod mới được tạo</a:t>
            </a:r>
          </a:p>
        </p:txBody>
      </p:sp>
      <p:sp>
        <p:nvSpPr>
          <p:cNvPr name="Freeform 10" id="10"/>
          <p:cNvSpPr/>
          <p:nvPr/>
        </p:nvSpPr>
        <p:spPr>
          <a:xfrm flipH="false" flipV="false" rot="0">
            <a:off x="1693784" y="2342856"/>
            <a:ext cx="13819738" cy="4906007"/>
          </a:xfrm>
          <a:custGeom>
            <a:avLst/>
            <a:gdLst/>
            <a:ahLst/>
            <a:cxnLst/>
            <a:rect r="r" b="b" t="t" l="l"/>
            <a:pathLst>
              <a:path h="4906007" w="13819738">
                <a:moveTo>
                  <a:pt x="0" y="0"/>
                </a:moveTo>
                <a:lnTo>
                  <a:pt x="13819738" y="0"/>
                </a:lnTo>
                <a:lnTo>
                  <a:pt x="13819738" y="4906007"/>
                </a:lnTo>
                <a:lnTo>
                  <a:pt x="0" y="4906007"/>
                </a:lnTo>
                <a:lnTo>
                  <a:pt x="0" y="0"/>
                </a:lnTo>
                <a:close/>
              </a:path>
            </a:pathLst>
          </a:custGeom>
          <a:blipFill>
            <a:blip r:embed="rId3"/>
            <a:stretch>
              <a:fillRect l="0" t="0" r="0" b="0"/>
            </a:stretch>
          </a:blipFill>
        </p:spPr>
      </p:sp>
      <p:sp>
        <p:nvSpPr>
          <p:cNvPr name="Freeform 11" id="11"/>
          <p:cNvSpPr/>
          <p:nvPr/>
        </p:nvSpPr>
        <p:spPr>
          <a:xfrm flipH="false" flipV="false" rot="0">
            <a:off x="510949" y="2064279"/>
            <a:ext cx="17596267" cy="5652801"/>
          </a:xfrm>
          <a:custGeom>
            <a:avLst/>
            <a:gdLst/>
            <a:ahLst/>
            <a:cxnLst/>
            <a:rect r="r" b="b" t="t" l="l"/>
            <a:pathLst>
              <a:path h="5652801" w="17596267">
                <a:moveTo>
                  <a:pt x="0" y="0"/>
                </a:moveTo>
                <a:lnTo>
                  <a:pt x="17596267" y="0"/>
                </a:lnTo>
                <a:lnTo>
                  <a:pt x="17596267" y="5652801"/>
                </a:lnTo>
                <a:lnTo>
                  <a:pt x="0" y="5652801"/>
                </a:lnTo>
                <a:lnTo>
                  <a:pt x="0" y="0"/>
                </a:lnTo>
                <a:close/>
              </a:path>
            </a:pathLst>
          </a:custGeom>
          <a:blipFill>
            <a:blip r:embed="rId4"/>
            <a:stretch>
              <a:fillRect l="0" t="0" r="0" b="0"/>
            </a:stretch>
          </a:blipFill>
        </p:spPr>
      </p:sp>
      <p:sp>
        <p:nvSpPr>
          <p:cNvPr name="TextBox 12" id="12"/>
          <p:cNvSpPr txBox="true"/>
          <p:nvPr/>
        </p:nvSpPr>
        <p:spPr>
          <a:xfrm rot="0">
            <a:off x="12996495" y="9660210"/>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14</a:t>
            </a:r>
          </a:p>
        </p:txBody>
      </p:sp>
      <p:sp>
        <p:nvSpPr>
          <p:cNvPr name="TextBox 13" id="13"/>
          <p:cNvSpPr txBox="true"/>
          <p:nvPr/>
        </p:nvSpPr>
        <p:spPr>
          <a:xfrm rot="0">
            <a:off x="345867" y="1288969"/>
            <a:ext cx="14469996" cy="632435"/>
          </a:xfrm>
          <a:prstGeom prst="rect">
            <a:avLst/>
          </a:prstGeom>
        </p:spPr>
        <p:txBody>
          <a:bodyPr anchor="t" rtlCol="false" tIns="0" lIns="0" bIns="0" rIns="0">
            <a:spAutoFit/>
          </a:bodyPr>
          <a:lstStyle/>
          <a:p>
            <a:pPr algn="l" marL="777024" indent="-388512" lvl="1">
              <a:lnSpc>
                <a:spcPts val="5038"/>
              </a:lnSpc>
              <a:buFont typeface="Arial"/>
              <a:buChar char="•"/>
            </a:pPr>
            <a:r>
              <a:rPr lang="en-US" sz="3598">
                <a:solidFill>
                  <a:srgbClr val="1F1D1D"/>
                </a:solidFill>
                <a:latin typeface="Josefin Sans"/>
                <a:ea typeface="Josefin Sans"/>
                <a:cs typeface="Josefin Sans"/>
                <a:sym typeface="Josefin Sans"/>
              </a:rPr>
              <a:t>Kịch bản 2: </a:t>
            </a:r>
            <a:r>
              <a:rPr lang="en-US" sz="3598">
                <a:solidFill>
                  <a:srgbClr val="1F1D1D"/>
                </a:solidFill>
                <a:latin typeface="Josefin Sans"/>
                <a:ea typeface="Josefin Sans"/>
                <a:cs typeface="Josefin Sans"/>
                <a:sym typeface="Josefin Sans"/>
              </a:rPr>
              <a:t>Thực hiện xóa pod để kiểm tra khả năng tự phục hồi </a:t>
            </a:r>
          </a:p>
        </p:txBody>
      </p:sp>
      <p:sp>
        <p:nvSpPr>
          <p:cNvPr name="Freeform 14" id="14"/>
          <p:cNvSpPr/>
          <p:nvPr/>
        </p:nvSpPr>
        <p:spPr>
          <a:xfrm flipH="false" flipV="false" rot="0">
            <a:off x="1334813" y="1232810"/>
            <a:ext cx="15618375" cy="6589687"/>
          </a:xfrm>
          <a:custGeom>
            <a:avLst/>
            <a:gdLst/>
            <a:ahLst/>
            <a:cxnLst/>
            <a:rect r="r" b="b" t="t" l="l"/>
            <a:pathLst>
              <a:path h="6589687" w="15618375">
                <a:moveTo>
                  <a:pt x="0" y="0"/>
                </a:moveTo>
                <a:lnTo>
                  <a:pt x="15618374" y="0"/>
                </a:lnTo>
                <a:lnTo>
                  <a:pt x="15618374" y="6589687"/>
                </a:lnTo>
                <a:lnTo>
                  <a:pt x="0" y="6589687"/>
                </a:lnTo>
                <a:lnTo>
                  <a:pt x="0" y="0"/>
                </a:lnTo>
                <a:close/>
              </a:path>
            </a:pathLst>
          </a:custGeom>
          <a:blipFill>
            <a:blip r:embed="rId5"/>
            <a:stretch>
              <a:fillRect l="0" t="0" r="0" b="-19987"/>
            </a:stretch>
          </a:blipFill>
        </p:spPr>
      </p:sp>
      <p:sp>
        <p:nvSpPr>
          <p:cNvPr name="TextBox 15" id="15"/>
          <p:cNvSpPr txBox="true"/>
          <p:nvPr/>
        </p:nvSpPr>
        <p:spPr>
          <a:xfrm rot="0">
            <a:off x="1129106" y="7837462"/>
            <a:ext cx="16130194" cy="190878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Nhận xét: Khả năng tái khởi động lại pod của kubernetes rất tốt, chỉ sau thời gian ngắn bị xóa, pod chạy service đó đươc khởi động lại để đáp ứng nhu cầu người dùng =&gt; Tính năng Self healing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33400" y="226951"/>
            <a:ext cx="15544800" cy="1005859"/>
          </a:xfrm>
          <a:prstGeom prst="rect">
            <a:avLst/>
          </a:prstGeom>
        </p:spPr>
        <p:txBody>
          <a:bodyPr anchor="t" rtlCol="false" tIns="0" lIns="0" bIns="0" rIns="0">
            <a:spAutoFit/>
          </a:bodyPr>
          <a:lstStyle/>
          <a:p>
            <a:pPr algn="l">
              <a:lnSpc>
                <a:spcPts val="7680"/>
              </a:lnSpc>
            </a:pPr>
            <a:r>
              <a:rPr lang="en-US" sz="6400">
                <a:solidFill>
                  <a:srgbClr val="1F1D1D"/>
                </a:solidFill>
                <a:latin typeface="Josefin Sans"/>
                <a:ea typeface="Josefin Sans"/>
                <a:cs typeface="Josefin Sans"/>
                <a:sym typeface="Josefin Sans"/>
              </a:rPr>
              <a:t>4. Demo</a:t>
            </a:r>
          </a:p>
        </p:txBody>
      </p:sp>
      <p:grpSp>
        <p:nvGrpSpPr>
          <p:cNvPr name="Group 3" id="3"/>
          <p:cNvGrpSpPr/>
          <p:nvPr/>
        </p:nvGrpSpPr>
        <p:grpSpPr>
          <a:xfrm rot="0">
            <a:off x="15000297" y="379069"/>
            <a:ext cx="2647468" cy="2556229"/>
            <a:chOff x="0" y="0"/>
            <a:chExt cx="3529957" cy="3408305"/>
          </a:xfrm>
        </p:grpSpPr>
        <p:sp>
          <p:nvSpPr>
            <p:cNvPr name="Freeform 4" id="4"/>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5" id="5" descr="Icon  Description automatically generated"/>
          <p:cNvSpPr/>
          <p:nvPr/>
        </p:nvSpPr>
        <p:spPr>
          <a:xfrm flipH="false" flipV="false" rot="0">
            <a:off x="15551856" y="153153"/>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
        <p:nvSpPr>
          <p:cNvPr name="TextBox 6" id="6"/>
          <p:cNvSpPr txBox="true"/>
          <p:nvPr/>
        </p:nvSpPr>
        <p:spPr>
          <a:xfrm rot="0">
            <a:off x="1028700" y="3141889"/>
            <a:ext cx="15531928"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Chạy lệnh “kubectl get hpa -n movie-qtm” để lấy thông tin về các autoscaler đã được thiết lập</a:t>
            </a:r>
          </a:p>
        </p:txBody>
      </p:sp>
      <p:sp>
        <p:nvSpPr>
          <p:cNvPr name="TextBox 7" id="7"/>
          <p:cNvSpPr txBox="true"/>
          <p:nvPr/>
        </p:nvSpPr>
        <p:spPr>
          <a:xfrm rot="0">
            <a:off x="1028700" y="6822676"/>
            <a:ext cx="14949094"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Chạy lệnh “watch -n 2 kubectl top pod -n movie-qtm”  để theo dõi lượng tài nguyên (cpu, ram) mà mỗi pod sử dụng</a:t>
            </a:r>
          </a:p>
        </p:txBody>
      </p:sp>
      <p:sp>
        <p:nvSpPr>
          <p:cNvPr name="TextBox 8" id="8"/>
          <p:cNvSpPr txBox="true"/>
          <p:nvPr/>
        </p:nvSpPr>
        <p:spPr>
          <a:xfrm rot="0">
            <a:off x="1028700" y="4923890"/>
            <a:ext cx="14949094"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Quan sát mục Target để xem ngưỡng tài nguyên mà k8s sẽ thực hiện scaler mà ta cấu hình cho các pod là bao nhiêu</a:t>
            </a:r>
          </a:p>
        </p:txBody>
      </p:sp>
      <p:sp>
        <p:nvSpPr>
          <p:cNvPr name="Freeform 9" id="9"/>
          <p:cNvSpPr/>
          <p:nvPr/>
        </p:nvSpPr>
        <p:spPr>
          <a:xfrm flipH="false" flipV="false" rot="0">
            <a:off x="868260" y="3144848"/>
            <a:ext cx="17078516" cy="4565575"/>
          </a:xfrm>
          <a:custGeom>
            <a:avLst/>
            <a:gdLst/>
            <a:ahLst/>
            <a:cxnLst/>
            <a:rect r="r" b="b" t="t" l="l"/>
            <a:pathLst>
              <a:path h="4565575" w="17078516">
                <a:moveTo>
                  <a:pt x="0" y="0"/>
                </a:moveTo>
                <a:lnTo>
                  <a:pt x="17078516" y="0"/>
                </a:lnTo>
                <a:lnTo>
                  <a:pt x="17078516" y="4565575"/>
                </a:lnTo>
                <a:lnTo>
                  <a:pt x="0" y="4565575"/>
                </a:lnTo>
                <a:lnTo>
                  <a:pt x="0" y="0"/>
                </a:lnTo>
                <a:close/>
              </a:path>
            </a:pathLst>
          </a:custGeom>
          <a:blipFill>
            <a:blip r:embed="rId3"/>
            <a:stretch>
              <a:fillRect l="0" t="0" r="0" b="-1466"/>
            </a:stretch>
          </a:blipFill>
        </p:spPr>
      </p:sp>
      <p:sp>
        <p:nvSpPr>
          <p:cNvPr name="Freeform 10" id="10"/>
          <p:cNvSpPr/>
          <p:nvPr/>
        </p:nvSpPr>
        <p:spPr>
          <a:xfrm flipH="false" flipV="false" rot="0">
            <a:off x="3112943" y="5847963"/>
            <a:ext cx="11887354" cy="3724920"/>
          </a:xfrm>
          <a:custGeom>
            <a:avLst/>
            <a:gdLst/>
            <a:ahLst/>
            <a:cxnLst/>
            <a:rect r="r" b="b" t="t" l="l"/>
            <a:pathLst>
              <a:path h="3724920" w="11887354">
                <a:moveTo>
                  <a:pt x="0" y="0"/>
                </a:moveTo>
                <a:lnTo>
                  <a:pt x="11887354" y="0"/>
                </a:lnTo>
                <a:lnTo>
                  <a:pt x="11887354" y="3724921"/>
                </a:lnTo>
                <a:lnTo>
                  <a:pt x="0" y="3724921"/>
                </a:lnTo>
                <a:lnTo>
                  <a:pt x="0" y="0"/>
                </a:lnTo>
                <a:close/>
              </a:path>
            </a:pathLst>
          </a:custGeom>
          <a:blipFill>
            <a:blip r:embed="rId4"/>
            <a:stretch>
              <a:fillRect l="0" t="0" r="0" b="0"/>
            </a:stretch>
          </a:blipFill>
        </p:spPr>
      </p:sp>
      <p:sp>
        <p:nvSpPr>
          <p:cNvPr name="TextBox 11" id="11"/>
          <p:cNvSpPr txBox="true"/>
          <p:nvPr/>
        </p:nvSpPr>
        <p:spPr>
          <a:xfrm rot="0">
            <a:off x="12996495" y="9660210"/>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15</a:t>
            </a:r>
          </a:p>
        </p:txBody>
      </p:sp>
      <p:sp>
        <p:nvSpPr>
          <p:cNvPr name="TextBox 12" id="12"/>
          <p:cNvSpPr txBox="true"/>
          <p:nvPr/>
        </p:nvSpPr>
        <p:spPr>
          <a:xfrm rot="0">
            <a:off x="179317" y="1359888"/>
            <a:ext cx="14469996" cy="1270610"/>
          </a:xfrm>
          <a:prstGeom prst="rect">
            <a:avLst/>
          </a:prstGeom>
        </p:spPr>
        <p:txBody>
          <a:bodyPr anchor="t" rtlCol="false" tIns="0" lIns="0" bIns="0" rIns="0">
            <a:spAutoFit/>
          </a:bodyPr>
          <a:lstStyle/>
          <a:p>
            <a:pPr algn="l" marL="777024" indent="-388512" lvl="1">
              <a:lnSpc>
                <a:spcPts val="5038"/>
              </a:lnSpc>
              <a:buFont typeface="Arial"/>
              <a:buChar char="•"/>
            </a:pPr>
            <a:r>
              <a:rPr lang="en-US" sz="3598">
                <a:solidFill>
                  <a:srgbClr val="1F1D1D"/>
                </a:solidFill>
                <a:latin typeface="Josefin Sans"/>
                <a:ea typeface="Josefin Sans"/>
                <a:cs typeface="Josefin Sans"/>
                <a:sym typeface="Josefin Sans"/>
              </a:rPr>
              <a:t>Kịch bản 3: Khả năng auto scale – tự tăng số lượng pod khi lượng tài nguyên sử dụng vượt quá mức cho phép</a:t>
            </a:r>
            <a:r>
              <a:rPr lang="en-US" sz="3598">
                <a:solidFill>
                  <a:srgbClr val="1F1D1D"/>
                </a:solidFill>
                <a:latin typeface="Josefin Sans"/>
                <a:ea typeface="Josefin Sans"/>
                <a:cs typeface="Josefin Sans"/>
                <a:sym typeface="Josefin Sans"/>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33400" y="226951"/>
            <a:ext cx="15544800" cy="1005859"/>
          </a:xfrm>
          <a:prstGeom prst="rect">
            <a:avLst/>
          </a:prstGeom>
        </p:spPr>
        <p:txBody>
          <a:bodyPr anchor="t" rtlCol="false" tIns="0" lIns="0" bIns="0" rIns="0">
            <a:spAutoFit/>
          </a:bodyPr>
          <a:lstStyle/>
          <a:p>
            <a:pPr algn="l">
              <a:lnSpc>
                <a:spcPts val="7680"/>
              </a:lnSpc>
            </a:pPr>
            <a:r>
              <a:rPr lang="en-US" sz="6400">
                <a:solidFill>
                  <a:srgbClr val="1F1D1D"/>
                </a:solidFill>
                <a:latin typeface="Josefin Sans"/>
                <a:ea typeface="Josefin Sans"/>
                <a:cs typeface="Josefin Sans"/>
                <a:sym typeface="Josefin Sans"/>
              </a:rPr>
              <a:t>4. Demo</a:t>
            </a:r>
          </a:p>
        </p:txBody>
      </p:sp>
      <p:grpSp>
        <p:nvGrpSpPr>
          <p:cNvPr name="Group 3" id="3"/>
          <p:cNvGrpSpPr/>
          <p:nvPr/>
        </p:nvGrpSpPr>
        <p:grpSpPr>
          <a:xfrm rot="0">
            <a:off x="15000297" y="379069"/>
            <a:ext cx="2647468" cy="2556229"/>
            <a:chOff x="0" y="0"/>
            <a:chExt cx="3529957" cy="3408305"/>
          </a:xfrm>
        </p:grpSpPr>
        <p:sp>
          <p:nvSpPr>
            <p:cNvPr name="Freeform 4" id="4"/>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5" id="5" descr="Icon  Description automatically generated"/>
          <p:cNvSpPr/>
          <p:nvPr/>
        </p:nvSpPr>
        <p:spPr>
          <a:xfrm flipH="false" flipV="false" rot="0">
            <a:off x="15551856" y="153153"/>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
        <p:nvSpPr>
          <p:cNvPr name="TextBox 6" id="6"/>
          <p:cNvSpPr txBox="true"/>
          <p:nvPr/>
        </p:nvSpPr>
        <p:spPr>
          <a:xfrm rot="0">
            <a:off x="179317" y="1359888"/>
            <a:ext cx="14469996" cy="1270610"/>
          </a:xfrm>
          <a:prstGeom prst="rect">
            <a:avLst/>
          </a:prstGeom>
        </p:spPr>
        <p:txBody>
          <a:bodyPr anchor="t" rtlCol="false" tIns="0" lIns="0" bIns="0" rIns="0">
            <a:spAutoFit/>
          </a:bodyPr>
          <a:lstStyle/>
          <a:p>
            <a:pPr algn="l" marL="777024" indent="-388512" lvl="1">
              <a:lnSpc>
                <a:spcPts val="5038"/>
              </a:lnSpc>
              <a:buFont typeface="Arial"/>
              <a:buChar char="•"/>
            </a:pPr>
            <a:r>
              <a:rPr lang="en-US" sz="3598">
                <a:solidFill>
                  <a:srgbClr val="1F1D1D"/>
                </a:solidFill>
                <a:latin typeface="Josefin Sans"/>
                <a:ea typeface="Josefin Sans"/>
                <a:cs typeface="Josefin Sans"/>
                <a:sym typeface="Josefin Sans"/>
              </a:rPr>
              <a:t>Kịch bản 3: Khả năng auto scale – tự tăng số lượng pod khi lượng tài nguyên sử dụng vượt quá mức cho phép</a:t>
            </a:r>
            <a:r>
              <a:rPr lang="en-US" sz="3598">
                <a:solidFill>
                  <a:srgbClr val="1F1D1D"/>
                </a:solidFill>
                <a:latin typeface="Josefin Sans"/>
                <a:ea typeface="Josefin Sans"/>
                <a:cs typeface="Josefin Sans"/>
                <a:sym typeface="Josefin Sans"/>
              </a:rPr>
              <a:t> </a:t>
            </a:r>
          </a:p>
        </p:txBody>
      </p:sp>
      <p:sp>
        <p:nvSpPr>
          <p:cNvPr name="TextBox 7" id="7"/>
          <p:cNvSpPr txBox="true"/>
          <p:nvPr/>
        </p:nvSpPr>
        <p:spPr>
          <a:xfrm rot="0">
            <a:off x="530840" y="3059123"/>
            <a:ext cx="16130194" cy="190878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Dùng burpsuite thực hiện nhiều request đăng nhập (Intruder) đến ứng dụng web để tăng tài nguyên sử dụng của pod auth service và khiến nó vượt quá target</a:t>
            </a:r>
          </a:p>
        </p:txBody>
      </p:sp>
      <p:sp>
        <p:nvSpPr>
          <p:cNvPr name="TextBox 8" id="8"/>
          <p:cNvSpPr txBox="true"/>
          <p:nvPr/>
        </p:nvSpPr>
        <p:spPr>
          <a:xfrm rot="0">
            <a:off x="533400" y="5327221"/>
            <a:ext cx="16130194"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Mục tiêu: Kiểm tra xem khi vượt mức tài nguyên target của pod auth service thì hệ thống có tự động tạo thêm 1 pod mới hay không </a:t>
            </a:r>
          </a:p>
        </p:txBody>
      </p:sp>
      <p:sp>
        <p:nvSpPr>
          <p:cNvPr name="Freeform 9" id="9"/>
          <p:cNvSpPr/>
          <p:nvPr/>
        </p:nvSpPr>
        <p:spPr>
          <a:xfrm flipH="false" flipV="false" rot="0">
            <a:off x="756334" y="593191"/>
            <a:ext cx="16775333" cy="9100618"/>
          </a:xfrm>
          <a:custGeom>
            <a:avLst/>
            <a:gdLst/>
            <a:ahLst/>
            <a:cxnLst/>
            <a:rect r="r" b="b" t="t" l="l"/>
            <a:pathLst>
              <a:path h="9100618" w="16775333">
                <a:moveTo>
                  <a:pt x="0" y="0"/>
                </a:moveTo>
                <a:lnTo>
                  <a:pt x="16775332" y="0"/>
                </a:lnTo>
                <a:lnTo>
                  <a:pt x="16775332" y="9100618"/>
                </a:lnTo>
                <a:lnTo>
                  <a:pt x="0" y="9100618"/>
                </a:lnTo>
                <a:lnTo>
                  <a:pt x="0" y="0"/>
                </a:lnTo>
                <a:close/>
              </a:path>
            </a:pathLst>
          </a:custGeom>
          <a:blipFill>
            <a:blip r:embed="rId3"/>
            <a:stretch>
              <a:fillRect l="0" t="0" r="0" b="0"/>
            </a:stretch>
          </a:blipFill>
        </p:spPr>
      </p:sp>
      <p:sp>
        <p:nvSpPr>
          <p:cNvPr name="Freeform 10" id="10"/>
          <p:cNvSpPr/>
          <p:nvPr/>
        </p:nvSpPr>
        <p:spPr>
          <a:xfrm flipH="false" flipV="false" rot="0">
            <a:off x="756334" y="1461265"/>
            <a:ext cx="16905587" cy="7903362"/>
          </a:xfrm>
          <a:custGeom>
            <a:avLst/>
            <a:gdLst/>
            <a:ahLst/>
            <a:cxnLst/>
            <a:rect r="r" b="b" t="t" l="l"/>
            <a:pathLst>
              <a:path h="7903362" w="16905587">
                <a:moveTo>
                  <a:pt x="0" y="0"/>
                </a:moveTo>
                <a:lnTo>
                  <a:pt x="16905586" y="0"/>
                </a:lnTo>
                <a:lnTo>
                  <a:pt x="16905586" y="7903362"/>
                </a:lnTo>
                <a:lnTo>
                  <a:pt x="0" y="7903362"/>
                </a:lnTo>
                <a:lnTo>
                  <a:pt x="0" y="0"/>
                </a:lnTo>
                <a:close/>
              </a:path>
            </a:pathLst>
          </a:custGeom>
          <a:blipFill>
            <a:blip r:embed="rId4"/>
            <a:stretch>
              <a:fillRect l="0" t="0" r="0" b="0"/>
            </a:stretch>
          </a:blipFill>
        </p:spPr>
      </p:sp>
      <p:sp>
        <p:nvSpPr>
          <p:cNvPr name="Freeform 11" id="11"/>
          <p:cNvSpPr/>
          <p:nvPr/>
        </p:nvSpPr>
        <p:spPr>
          <a:xfrm flipH="false" flipV="false" rot="0">
            <a:off x="756334" y="4842402"/>
            <a:ext cx="17402555" cy="4415898"/>
          </a:xfrm>
          <a:custGeom>
            <a:avLst/>
            <a:gdLst/>
            <a:ahLst/>
            <a:cxnLst/>
            <a:rect r="r" b="b" t="t" l="l"/>
            <a:pathLst>
              <a:path h="4415898" w="17402555">
                <a:moveTo>
                  <a:pt x="0" y="0"/>
                </a:moveTo>
                <a:lnTo>
                  <a:pt x="17402555" y="0"/>
                </a:lnTo>
                <a:lnTo>
                  <a:pt x="17402555" y="4415898"/>
                </a:lnTo>
                <a:lnTo>
                  <a:pt x="0" y="4415898"/>
                </a:lnTo>
                <a:lnTo>
                  <a:pt x="0" y="0"/>
                </a:lnTo>
                <a:close/>
              </a:path>
            </a:pathLst>
          </a:custGeom>
          <a:blipFill>
            <a:blip r:embed="rId5"/>
            <a:stretch>
              <a:fillRect l="0" t="0" r="0" b="0"/>
            </a:stretch>
          </a:blipFill>
        </p:spPr>
      </p:sp>
      <p:sp>
        <p:nvSpPr>
          <p:cNvPr name="TextBox 12" id="12"/>
          <p:cNvSpPr txBox="true"/>
          <p:nvPr/>
        </p:nvSpPr>
        <p:spPr>
          <a:xfrm rot="0">
            <a:off x="13177279" y="9865259"/>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33400" y="226951"/>
            <a:ext cx="15544800" cy="1005859"/>
          </a:xfrm>
          <a:prstGeom prst="rect">
            <a:avLst/>
          </a:prstGeom>
        </p:spPr>
        <p:txBody>
          <a:bodyPr anchor="t" rtlCol="false" tIns="0" lIns="0" bIns="0" rIns="0">
            <a:spAutoFit/>
          </a:bodyPr>
          <a:lstStyle/>
          <a:p>
            <a:pPr algn="l">
              <a:lnSpc>
                <a:spcPts val="7680"/>
              </a:lnSpc>
            </a:pPr>
            <a:r>
              <a:rPr lang="en-US" sz="6400">
                <a:solidFill>
                  <a:srgbClr val="1F1D1D"/>
                </a:solidFill>
                <a:latin typeface="Josefin Sans"/>
                <a:ea typeface="Josefin Sans"/>
                <a:cs typeface="Josefin Sans"/>
                <a:sym typeface="Josefin Sans"/>
              </a:rPr>
              <a:t>4. Demo</a:t>
            </a:r>
          </a:p>
        </p:txBody>
      </p:sp>
      <p:grpSp>
        <p:nvGrpSpPr>
          <p:cNvPr name="Group 3" id="3"/>
          <p:cNvGrpSpPr/>
          <p:nvPr/>
        </p:nvGrpSpPr>
        <p:grpSpPr>
          <a:xfrm rot="0">
            <a:off x="15000297" y="379069"/>
            <a:ext cx="2647468" cy="2556229"/>
            <a:chOff x="0" y="0"/>
            <a:chExt cx="3529957" cy="3408305"/>
          </a:xfrm>
        </p:grpSpPr>
        <p:sp>
          <p:nvSpPr>
            <p:cNvPr name="Freeform 4" id="4"/>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5" id="5" descr="Icon  Description automatically generated"/>
          <p:cNvSpPr/>
          <p:nvPr/>
        </p:nvSpPr>
        <p:spPr>
          <a:xfrm flipH="false" flipV="false" rot="0">
            <a:off x="15551856" y="153153"/>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
        <p:nvSpPr>
          <p:cNvPr name="TextBox 6" id="6"/>
          <p:cNvSpPr txBox="true"/>
          <p:nvPr/>
        </p:nvSpPr>
        <p:spPr>
          <a:xfrm rot="0">
            <a:off x="179317" y="1359888"/>
            <a:ext cx="14469996" cy="1270610"/>
          </a:xfrm>
          <a:prstGeom prst="rect">
            <a:avLst/>
          </a:prstGeom>
        </p:spPr>
        <p:txBody>
          <a:bodyPr anchor="t" rtlCol="false" tIns="0" lIns="0" bIns="0" rIns="0">
            <a:spAutoFit/>
          </a:bodyPr>
          <a:lstStyle/>
          <a:p>
            <a:pPr algn="l" marL="777024" indent="-388512" lvl="1">
              <a:lnSpc>
                <a:spcPts val="5038"/>
              </a:lnSpc>
              <a:buFont typeface="Arial"/>
              <a:buChar char="•"/>
            </a:pPr>
            <a:r>
              <a:rPr lang="en-US" sz="3598">
                <a:solidFill>
                  <a:srgbClr val="1F1D1D"/>
                </a:solidFill>
                <a:latin typeface="Josefin Sans"/>
                <a:ea typeface="Josefin Sans"/>
                <a:cs typeface="Josefin Sans"/>
                <a:sym typeface="Josefin Sans"/>
              </a:rPr>
              <a:t>Kịch bản 3: Khả năng auto scale – tự tăng số lượng pod khi lượng tài nguyên sử dụng vượt quá mức cho phép</a:t>
            </a:r>
            <a:r>
              <a:rPr lang="en-US" sz="3598">
                <a:solidFill>
                  <a:srgbClr val="1F1D1D"/>
                </a:solidFill>
                <a:latin typeface="Josefin Sans"/>
                <a:ea typeface="Josefin Sans"/>
                <a:cs typeface="Josefin Sans"/>
                <a:sym typeface="Josefin Sans"/>
              </a:rPr>
              <a:t> </a:t>
            </a:r>
          </a:p>
        </p:txBody>
      </p:sp>
      <p:sp>
        <p:nvSpPr>
          <p:cNvPr name="TextBox 7" id="7"/>
          <p:cNvSpPr txBox="true"/>
          <p:nvPr/>
        </p:nvSpPr>
        <p:spPr>
          <a:xfrm rot="0">
            <a:off x="530840" y="2849573"/>
            <a:ext cx="16130194"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Khi Intruder đang chạy, service movie-auth-serv-deployment sẽ chịu tác động trực tiếp, nên hệ thống đã tự scale thêm pod cho service này</a:t>
            </a:r>
          </a:p>
        </p:txBody>
      </p:sp>
      <p:sp>
        <p:nvSpPr>
          <p:cNvPr name="TextBox 8" id="8"/>
          <p:cNvSpPr txBox="true"/>
          <p:nvPr/>
        </p:nvSpPr>
        <p:spPr>
          <a:xfrm rot="0">
            <a:off x="530840" y="4465333"/>
            <a:ext cx="16130194"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Kiểm tra xem sau khi dừng tấn công, lượng tài nguyên mà auth service sử dụng giảm thì hệ thống có scale down bớt pod của service này không</a:t>
            </a:r>
          </a:p>
        </p:txBody>
      </p:sp>
      <p:sp>
        <p:nvSpPr>
          <p:cNvPr name="Freeform 9" id="9"/>
          <p:cNvSpPr/>
          <p:nvPr/>
        </p:nvSpPr>
        <p:spPr>
          <a:xfrm flipH="false" flipV="false" rot="0">
            <a:off x="836949" y="1769325"/>
            <a:ext cx="16614102" cy="3966617"/>
          </a:xfrm>
          <a:custGeom>
            <a:avLst/>
            <a:gdLst/>
            <a:ahLst/>
            <a:cxnLst/>
            <a:rect r="r" b="b" t="t" l="l"/>
            <a:pathLst>
              <a:path h="3966617" w="16614102">
                <a:moveTo>
                  <a:pt x="0" y="0"/>
                </a:moveTo>
                <a:lnTo>
                  <a:pt x="16614102" y="0"/>
                </a:lnTo>
                <a:lnTo>
                  <a:pt x="16614102" y="3966617"/>
                </a:lnTo>
                <a:lnTo>
                  <a:pt x="0" y="3966617"/>
                </a:lnTo>
                <a:lnTo>
                  <a:pt x="0" y="0"/>
                </a:lnTo>
                <a:close/>
              </a:path>
            </a:pathLst>
          </a:custGeom>
          <a:blipFill>
            <a:blip r:embed="rId3"/>
            <a:stretch>
              <a:fillRect l="0" t="0" r="0" b="0"/>
            </a:stretch>
          </a:blipFill>
        </p:spPr>
      </p:sp>
      <p:sp>
        <p:nvSpPr>
          <p:cNvPr name="Freeform 10" id="10"/>
          <p:cNvSpPr/>
          <p:nvPr/>
        </p:nvSpPr>
        <p:spPr>
          <a:xfrm flipH="false" flipV="false" rot="0">
            <a:off x="1639486" y="1006283"/>
            <a:ext cx="11819413" cy="3544775"/>
          </a:xfrm>
          <a:custGeom>
            <a:avLst/>
            <a:gdLst/>
            <a:ahLst/>
            <a:cxnLst/>
            <a:rect r="r" b="b" t="t" l="l"/>
            <a:pathLst>
              <a:path h="3544775" w="11819413">
                <a:moveTo>
                  <a:pt x="0" y="0"/>
                </a:moveTo>
                <a:lnTo>
                  <a:pt x="11819413" y="0"/>
                </a:lnTo>
                <a:lnTo>
                  <a:pt x="11819413" y="3544775"/>
                </a:lnTo>
                <a:lnTo>
                  <a:pt x="0" y="3544775"/>
                </a:lnTo>
                <a:lnTo>
                  <a:pt x="0" y="0"/>
                </a:lnTo>
                <a:close/>
              </a:path>
            </a:pathLst>
          </a:custGeom>
          <a:blipFill>
            <a:blip r:embed="rId4"/>
            <a:stretch>
              <a:fillRect l="0" t="0" r="0" b="-4319"/>
            </a:stretch>
          </a:blipFill>
        </p:spPr>
      </p:sp>
      <p:sp>
        <p:nvSpPr>
          <p:cNvPr name="Freeform 11" id="11"/>
          <p:cNvSpPr/>
          <p:nvPr/>
        </p:nvSpPr>
        <p:spPr>
          <a:xfrm flipH="false" flipV="false" rot="0">
            <a:off x="4119614" y="2630498"/>
            <a:ext cx="11218578" cy="3391663"/>
          </a:xfrm>
          <a:custGeom>
            <a:avLst/>
            <a:gdLst/>
            <a:ahLst/>
            <a:cxnLst/>
            <a:rect r="r" b="b" t="t" l="l"/>
            <a:pathLst>
              <a:path h="3391663" w="11218578">
                <a:moveTo>
                  <a:pt x="0" y="0"/>
                </a:moveTo>
                <a:lnTo>
                  <a:pt x="11218577" y="0"/>
                </a:lnTo>
                <a:lnTo>
                  <a:pt x="11218577" y="3391663"/>
                </a:lnTo>
                <a:lnTo>
                  <a:pt x="0" y="3391663"/>
                </a:lnTo>
                <a:lnTo>
                  <a:pt x="0" y="0"/>
                </a:lnTo>
                <a:close/>
              </a:path>
            </a:pathLst>
          </a:custGeom>
          <a:blipFill>
            <a:blip r:embed="rId5"/>
            <a:stretch>
              <a:fillRect l="0" t="0" r="0" b="0"/>
            </a:stretch>
          </a:blipFill>
        </p:spPr>
      </p:sp>
      <p:sp>
        <p:nvSpPr>
          <p:cNvPr name="Freeform 12" id="12"/>
          <p:cNvSpPr/>
          <p:nvPr/>
        </p:nvSpPr>
        <p:spPr>
          <a:xfrm flipH="false" flipV="false" rot="0">
            <a:off x="4637871" y="3527740"/>
            <a:ext cx="12466060" cy="3833313"/>
          </a:xfrm>
          <a:custGeom>
            <a:avLst/>
            <a:gdLst/>
            <a:ahLst/>
            <a:cxnLst/>
            <a:rect r="r" b="b" t="t" l="l"/>
            <a:pathLst>
              <a:path h="3833313" w="12466060">
                <a:moveTo>
                  <a:pt x="0" y="0"/>
                </a:moveTo>
                <a:lnTo>
                  <a:pt x="12466061" y="0"/>
                </a:lnTo>
                <a:lnTo>
                  <a:pt x="12466061" y="3833314"/>
                </a:lnTo>
                <a:lnTo>
                  <a:pt x="0" y="3833314"/>
                </a:lnTo>
                <a:lnTo>
                  <a:pt x="0" y="0"/>
                </a:lnTo>
                <a:close/>
              </a:path>
            </a:pathLst>
          </a:custGeom>
          <a:blipFill>
            <a:blip r:embed="rId6"/>
            <a:stretch>
              <a:fillRect l="0" t="0" r="0" b="0"/>
            </a:stretch>
          </a:blipFill>
        </p:spPr>
      </p:sp>
      <p:sp>
        <p:nvSpPr>
          <p:cNvPr name="TextBox 13" id="13"/>
          <p:cNvSpPr txBox="true"/>
          <p:nvPr/>
        </p:nvSpPr>
        <p:spPr>
          <a:xfrm rot="0">
            <a:off x="13177279" y="9865259"/>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17</a:t>
            </a:r>
          </a:p>
        </p:txBody>
      </p:sp>
      <p:sp>
        <p:nvSpPr>
          <p:cNvPr name="TextBox 14" id="14"/>
          <p:cNvSpPr txBox="true"/>
          <p:nvPr/>
        </p:nvSpPr>
        <p:spPr>
          <a:xfrm rot="0">
            <a:off x="973738" y="7489415"/>
            <a:ext cx="16130194" cy="2050399"/>
          </a:xfrm>
          <a:prstGeom prst="rect">
            <a:avLst/>
          </a:prstGeom>
        </p:spPr>
        <p:txBody>
          <a:bodyPr anchor="t" rtlCol="false" tIns="0" lIns="0" bIns="0" rIns="0">
            <a:spAutoFit/>
          </a:bodyPr>
          <a:lstStyle/>
          <a:p>
            <a:pPr algn="l" marL="662798" indent="-220933" lvl="2">
              <a:lnSpc>
                <a:spcPts val="4058"/>
              </a:lnSpc>
              <a:buFont typeface="Arial"/>
              <a:buChar char="⚬"/>
            </a:pPr>
            <a:r>
              <a:rPr lang="en-US" sz="2899">
                <a:solidFill>
                  <a:srgbClr val="1F1D1D"/>
                </a:solidFill>
                <a:latin typeface="Josefin Sans"/>
                <a:ea typeface="Josefin Sans"/>
                <a:cs typeface="Josefin Sans"/>
                <a:sym typeface="Josefin Sans"/>
              </a:rPr>
              <a:t>Nhận xét: Thấy được khả năng tự auto scale của hệ thống khi mà lượng tài nguyên pod sử dụng tăng/giảm. Thực tế, khi lượng tài nguyên pod service sử dụng vượt quá 50/60% pod mới sẽ được tạo ở node khác, và load balancer sẽ tự chia đều request đến cho từng pod, với mục đích giảm tải cho node, đảm bảo tính high availability =&gt; Tính năng Horizontal scaling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6964266" y="-243763"/>
            <a:ext cx="2647468" cy="2556229"/>
            <a:chOff x="0" y="0"/>
            <a:chExt cx="3529957" cy="3408305"/>
          </a:xfrm>
        </p:grpSpPr>
        <p:sp>
          <p:nvSpPr>
            <p:cNvPr name="Freeform 3" id="3"/>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4" id="4" descr="Icon  Description automatically generated"/>
          <p:cNvSpPr/>
          <p:nvPr/>
        </p:nvSpPr>
        <p:spPr>
          <a:xfrm flipH="false" flipV="false" rot="0">
            <a:off x="16150122" y="-50957"/>
            <a:ext cx="2218357" cy="2159313"/>
          </a:xfrm>
          <a:custGeom>
            <a:avLst/>
            <a:gdLst/>
            <a:ahLst/>
            <a:cxnLst/>
            <a:rect r="r" b="b" t="t" l="l"/>
            <a:pathLst>
              <a:path h="2159313" w="2218357">
                <a:moveTo>
                  <a:pt x="0" y="0"/>
                </a:moveTo>
                <a:lnTo>
                  <a:pt x="2218356" y="0"/>
                </a:lnTo>
                <a:lnTo>
                  <a:pt x="2218356" y="2159313"/>
                </a:lnTo>
                <a:lnTo>
                  <a:pt x="0" y="2159313"/>
                </a:lnTo>
                <a:lnTo>
                  <a:pt x="0" y="0"/>
                </a:lnTo>
                <a:close/>
              </a:path>
            </a:pathLst>
          </a:custGeom>
          <a:blipFill>
            <a:blip r:embed="rId2"/>
            <a:stretch>
              <a:fillRect l="0" t="0" r="0" b="0"/>
            </a:stretch>
          </a:blipFill>
        </p:spPr>
      </p:sp>
      <p:sp>
        <p:nvSpPr>
          <p:cNvPr name="Freeform 5" id="5"/>
          <p:cNvSpPr/>
          <p:nvPr/>
        </p:nvSpPr>
        <p:spPr>
          <a:xfrm flipH="false" flipV="false" rot="0">
            <a:off x="1508942" y="5693130"/>
            <a:ext cx="15270116" cy="3111286"/>
          </a:xfrm>
          <a:custGeom>
            <a:avLst/>
            <a:gdLst/>
            <a:ahLst/>
            <a:cxnLst/>
            <a:rect r="r" b="b" t="t" l="l"/>
            <a:pathLst>
              <a:path h="3111286" w="15270116">
                <a:moveTo>
                  <a:pt x="0" y="0"/>
                </a:moveTo>
                <a:lnTo>
                  <a:pt x="15270116" y="0"/>
                </a:lnTo>
                <a:lnTo>
                  <a:pt x="15270116" y="3111286"/>
                </a:lnTo>
                <a:lnTo>
                  <a:pt x="0" y="3111286"/>
                </a:lnTo>
                <a:lnTo>
                  <a:pt x="0" y="0"/>
                </a:lnTo>
                <a:close/>
              </a:path>
            </a:pathLst>
          </a:custGeom>
          <a:blipFill>
            <a:blip r:embed="rId3"/>
            <a:stretch>
              <a:fillRect l="0" t="0" r="0" b="0"/>
            </a:stretch>
          </a:blipFill>
        </p:spPr>
      </p:sp>
      <p:sp>
        <p:nvSpPr>
          <p:cNvPr name="TextBox 6" id="6"/>
          <p:cNvSpPr txBox="true"/>
          <p:nvPr/>
        </p:nvSpPr>
        <p:spPr>
          <a:xfrm rot="0">
            <a:off x="533400" y="226951"/>
            <a:ext cx="15544800" cy="1005859"/>
          </a:xfrm>
          <a:prstGeom prst="rect">
            <a:avLst/>
          </a:prstGeom>
        </p:spPr>
        <p:txBody>
          <a:bodyPr anchor="t" rtlCol="false" tIns="0" lIns="0" bIns="0" rIns="0">
            <a:spAutoFit/>
          </a:bodyPr>
          <a:lstStyle/>
          <a:p>
            <a:pPr algn="l">
              <a:lnSpc>
                <a:spcPts val="7680"/>
              </a:lnSpc>
            </a:pPr>
            <a:r>
              <a:rPr lang="en-US" sz="6400">
                <a:solidFill>
                  <a:srgbClr val="1F1D1D"/>
                </a:solidFill>
                <a:latin typeface="Josefin Sans"/>
                <a:ea typeface="Josefin Sans"/>
                <a:cs typeface="Josefin Sans"/>
                <a:sym typeface="Josefin Sans"/>
              </a:rPr>
              <a:t>4. Demo</a:t>
            </a:r>
          </a:p>
        </p:txBody>
      </p:sp>
      <p:sp>
        <p:nvSpPr>
          <p:cNvPr name="TextBox 7" id="7"/>
          <p:cNvSpPr txBox="true"/>
          <p:nvPr/>
        </p:nvSpPr>
        <p:spPr>
          <a:xfrm rot="0">
            <a:off x="179317" y="1359888"/>
            <a:ext cx="15970805" cy="1908785"/>
          </a:xfrm>
          <a:prstGeom prst="rect">
            <a:avLst/>
          </a:prstGeom>
        </p:spPr>
        <p:txBody>
          <a:bodyPr anchor="t" rtlCol="false" tIns="0" lIns="0" bIns="0" rIns="0">
            <a:spAutoFit/>
          </a:bodyPr>
          <a:lstStyle/>
          <a:p>
            <a:pPr algn="l" marL="777024" indent="-388512" lvl="1">
              <a:lnSpc>
                <a:spcPts val="5038"/>
              </a:lnSpc>
              <a:buFont typeface="Arial"/>
              <a:buChar char="•"/>
            </a:pPr>
            <a:r>
              <a:rPr lang="en-US" sz="3598">
                <a:solidFill>
                  <a:srgbClr val="1F1D1D"/>
                </a:solidFill>
                <a:latin typeface="Josefin Sans"/>
                <a:ea typeface="Josefin Sans"/>
                <a:cs typeface="Josefin Sans"/>
                <a:sym typeface="Josefin Sans"/>
              </a:rPr>
              <a:t>Kịch bản 4: Kiểm tra liệu khi tăng số pod chạy database thì chúng có dùng chung dữ liệu hay không, có scale theo index (statefulSet) hay không và độ trễ ổn định dữ liệu là bao lâu</a:t>
            </a:r>
          </a:p>
        </p:txBody>
      </p:sp>
      <p:sp>
        <p:nvSpPr>
          <p:cNvPr name="TextBox 8" id="8"/>
          <p:cNvSpPr txBox="true"/>
          <p:nvPr/>
        </p:nvSpPr>
        <p:spPr>
          <a:xfrm rot="0">
            <a:off x="831191" y="3574795"/>
            <a:ext cx="16130194" cy="190878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 Chạy lênh lấy thông tin các pod “kubectl get pod -n movie-qtm”. Có thể thấy các pod kết nối database được đánh số tự động, dễ dàng get logs hoặc truy cập vào.  </a:t>
            </a:r>
          </a:p>
        </p:txBody>
      </p:sp>
      <p:sp>
        <p:nvSpPr>
          <p:cNvPr name="TextBox 9" id="9"/>
          <p:cNvSpPr txBox="true"/>
          <p:nvPr/>
        </p:nvSpPr>
        <p:spPr>
          <a:xfrm rot="0">
            <a:off x="13177279" y="9865259"/>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6964266" y="-243763"/>
            <a:ext cx="2647468" cy="2556229"/>
            <a:chOff x="0" y="0"/>
            <a:chExt cx="3529957" cy="3408305"/>
          </a:xfrm>
        </p:grpSpPr>
        <p:sp>
          <p:nvSpPr>
            <p:cNvPr name="Freeform 3" id="3"/>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4" id="4" descr="Icon  Description automatically generated"/>
          <p:cNvSpPr/>
          <p:nvPr/>
        </p:nvSpPr>
        <p:spPr>
          <a:xfrm flipH="false" flipV="false" rot="0">
            <a:off x="16150122" y="-50957"/>
            <a:ext cx="2218357" cy="2159313"/>
          </a:xfrm>
          <a:custGeom>
            <a:avLst/>
            <a:gdLst/>
            <a:ahLst/>
            <a:cxnLst/>
            <a:rect r="r" b="b" t="t" l="l"/>
            <a:pathLst>
              <a:path h="2159313" w="2218357">
                <a:moveTo>
                  <a:pt x="0" y="0"/>
                </a:moveTo>
                <a:lnTo>
                  <a:pt x="2218356" y="0"/>
                </a:lnTo>
                <a:lnTo>
                  <a:pt x="2218356" y="2159313"/>
                </a:lnTo>
                <a:lnTo>
                  <a:pt x="0" y="2159313"/>
                </a:lnTo>
                <a:lnTo>
                  <a:pt x="0" y="0"/>
                </a:lnTo>
                <a:close/>
              </a:path>
            </a:pathLst>
          </a:custGeom>
          <a:blipFill>
            <a:blip r:embed="rId2"/>
            <a:stretch>
              <a:fillRect l="0" t="0" r="0" b="0"/>
            </a:stretch>
          </a:blipFill>
        </p:spPr>
      </p:sp>
      <p:sp>
        <p:nvSpPr>
          <p:cNvPr name="TextBox 5" id="5"/>
          <p:cNvSpPr txBox="true"/>
          <p:nvPr/>
        </p:nvSpPr>
        <p:spPr>
          <a:xfrm rot="0">
            <a:off x="771202" y="3561445"/>
            <a:ext cx="16745595"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 Tăng số lượng pod của movie-user-db kết nối với database bằng lệnh kubectl scale -- replicas=3 statefulset/movie-user-db -n movie- qtm</a:t>
            </a:r>
          </a:p>
        </p:txBody>
      </p:sp>
      <p:sp>
        <p:nvSpPr>
          <p:cNvPr name="Freeform 6" id="6"/>
          <p:cNvSpPr/>
          <p:nvPr/>
        </p:nvSpPr>
        <p:spPr>
          <a:xfrm flipH="false" flipV="false" rot="0">
            <a:off x="1314389" y="3459173"/>
            <a:ext cx="15944911" cy="2152563"/>
          </a:xfrm>
          <a:custGeom>
            <a:avLst/>
            <a:gdLst/>
            <a:ahLst/>
            <a:cxnLst/>
            <a:rect r="r" b="b" t="t" l="l"/>
            <a:pathLst>
              <a:path h="2152563" w="15944911">
                <a:moveTo>
                  <a:pt x="0" y="0"/>
                </a:moveTo>
                <a:lnTo>
                  <a:pt x="15944911" y="0"/>
                </a:lnTo>
                <a:lnTo>
                  <a:pt x="15944911" y="2152563"/>
                </a:lnTo>
                <a:lnTo>
                  <a:pt x="0" y="2152563"/>
                </a:lnTo>
                <a:lnTo>
                  <a:pt x="0" y="0"/>
                </a:lnTo>
                <a:close/>
              </a:path>
            </a:pathLst>
          </a:custGeom>
          <a:blipFill>
            <a:blip r:embed="rId3"/>
            <a:stretch>
              <a:fillRect l="0" t="0" r="0" b="0"/>
            </a:stretch>
          </a:blipFill>
        </p:spPr>
      </p:sp>
      <p:sp>
        <p:nvSpPr>
          <p:cNvPr name="TextBox 7" id="7"/>
          <p:cNvSpPr txBox="true"/>
          <p:nvPr/>
        </p:nvSpPr>
        <p:spPr>
          <a:xfrm rot="0">
            <a:off x="533400" y="226951"/>
            <a:ext cx="15544800" cy="1005859"/>
          </a:xfrm>
          <a:prstGeom prst="rect">
            <a:avLst/>
          </a:prstGeom>
        </p:spPr>
        <p:txBody>
          <a:bodyPr anchor="t" rtlCol="false" tIns="0" lIns="0" bIns="0" rIns="0">
            <a:spAutoFit/>
          </a:bodyPr>
          <a:lstStyle/>
          <a:p>
            <a:pPr algn="l">
              <a:lnSpc>
                <a:spcPts val="7680"/>
              </a:lnSpc>
            </a:pPr>
            <a:r>
              <a:rPr lang="en-US" sz="6400">
                <a:solidFill>
                  <a:srgbClr val="1F1D1D"/>
                </a:solidFill>
                <a:latin typeface="Josefin Sans"/>
                <a:ea typeface="Josefin Sans"/>
                <a:cs typeface="Josefin Sans"/>
                <a:sym typeface="Josefin Sans"/>
              </a:rPr>
              <a:t>4. Demo</a:t>
            </a:r>
          </a:p>
        </p:txBody>
      </p:sp>
      <p:sp>
        <p:nvSpPr>
          <p:cNvPr name="TextBox 8" id="8"/>
          <p:cNvSpPr txBox="true"/>
          <p:nvPr/>
        </p:nvSpPr>
        <p:spPr>
          <a:xfrm rot="0">
            <a:off x="179317" y="1359888"/>
            <a:ext cx="15970805" cy="1908785"/>
          </a:xfrm>
          <a:prstGeom prst="rect">
            <a:avLst/>
          </a:prstGeom>
        </p:spPr>
        <p:txBody>
          <a:bodyPr anchor="t" rtlCol="false" tIns="0" lIns="0" bIns="0" rIns="0">
            <a:spAutoFit/>
          </a:bodyPr>
          <a:lstStyle/>
          <a:p>
            <a:pPr algn="l" marL="777024" indent="-388512" lvl="1">
              <a:lnSpc>
                <a:spcPts val="5038"/>
              </a:lnSpc>
              <a:buFont typeface="Arial"/>
              <a:buChar char="•"/>
            </a:pPr>
            <a:r>
              <a:rPr lang="en-US" sz="3598">
                <a:solidFill>
                  <a:srgbClr val="1F1D1D"/>
                </a:solidFill>
                <a:latin typeface="Josefin Sans"/>
                <a:ea typeface="Josefin Sans"/>
                <a:cs typeface="Josefin Sans"/>
                <a:sym typeface="Josefin Sans"/>
              </a:rPr>
              <a:t>Kịch bản 4: Kiểm tra liệu khi tăng số pod chạy database thì chúng có dùng chung dữ liệu hay không, có scale theo index (statefulSet) hay không và độ trễ ổn định dữ liệu là bao lâu</a:t>
            </a:r>
          </a:p>
        </p:txBody>
      </p:sp>
      <p:sp>
        <p:nvSpPr>
          <p:cNvPr name="TextBox 9" id="9"/>
          <p:cNvSpPr txBox="true"/>
          <p:nvPr/>
        </p:nvSpPr>
        <p:spPr>
          <a:xfrm rot="0">
            <a:off x="13177279" y="9865259"/>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19</a:t>
            </a:r>
          </a:p>
        </p:txBody>
      </p:sp>
      <p:sp>
        <p:nvSpPr>
          <p:cNvPr name="TextBox 10" id="10"/>
          <p:cNvSpPr txBox="true"/>
          <p:nvPr/>
        </p:nvSpPr>
        <p:spPr>
          <a:xfrm rot="0">
            <a:off x="1028700" y="6179836"/>
            <a:ext cx="16130194"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Kiểm tra lại các pod đang chạy của hệ thống sẽ thấy số lượng pod của movie-user-db đã tăng lên là ba  </a:t>
            </a:r>
          </a:p>
        </p:txBody>
      </p:sp>
      <p:sp>
        <p:nvSpPr>
          <p:cNvPr name="Freeform 11" id="11"/>
          <p:cNvSpPr/>
          <p:nvPr/>
        </p:nvSpPr>
        <p:spPr>
          <a:xfrm flipH="false" flipV="false" rot="0">
            <a:off x="1214789" y="1967234"/>
            <a:ext cx="16087756" cy="4022102"/>
          </a:xfrm>
          <a:custGeom>
            <a:avLst/>
            <a:gdLst/>
            <a:ahLst/>
            <a:cxnLst/>
            <a:rect r="r" b="b" t="t" l="l"/>
            <a:pathLst>
              <a:path h="4022102" w="16087756">
                <a:moveTo>
                  <a:pt x="0" y="0"/>
                </a:moveTo>
                <a:lnTo>
                  <a:pt x="16087756" y="0"/>
                </a:lnTo>
                <a:lnTo>
                  <a:pt x="16087756" y="4022102"/>
                </a:lnTo>
                <a:lnTo>
                  <a:pt x="0" y="4022102"/>
                </a:lnTo>
                <a:lnTo>
                  <a:pt x="0" y="0"/>
                </a:lnTo>
                <a:close/>
              </a:path>
            </a:pathLst>
          </a:custGeom>
          <a:blipFill>
            <a:blip r:embed="rId4"/>
            <a:stretch>
              <a:fillRect l="0" t="-628" r="0" b="0"/>
            </a:stretch>
          </a:blipFill>
        </p:spPr>
      </p:sp>
      <p:sp>
        <p:nvSpPr>
          <p:cNvPr name="TextBox 12" id="12"/>
          <p:cNvSpPr txBox="true"/>
          <p:nvPr/>
        </p:nvSpPr>
        <p:spPr>
          <a:xfrm rot="0">
            <a:off x="1028700" y="7640945"/>
            <a:ext cx="16974929"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Có thể nhận thấy pod -1, -2 thì lại error. Lí do là mỗi pvc chỉ cho một kết nối đồng thời, nên 2 pod kia không thể tìm thấy dịch vụ mongodb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9144000" y="1503545"/>
            <a:ext cx="3733244" cy="971550"/>
          </a:xfrm>
          <a:prstGeom prst="rect">
            <a:avLst/>
          </a:prstGeom>
        </p:spPr>
        <p:txBody>
          <a:bodyPr anchor="t" rtlCol="false" tIns="0" lIns="0" bIns="0" rIns="0">
            <a:spAutoFit/>
          </a:bodyPr>
          <a:lstStyle/>
          <a:p>
            <a:pPr algn="l">
              <a:lnSpc>
                <a:spcPts val="7498"/>
              </a:lnSpc>
            </a:pPr>
            <a:r>
              <a:rPr lang="en-US" sz="6248" b="true">
                <a:solidFill>
                  <a:srgbClr val="F7B4A7"/>
                </a:solidFill>
                <a:latin typeface="Arimo Bold"/>
                <a:ea typeface="Arimo Bold"/>
                <a:cs typeface="Arimo Bold"/>
                <a:sym typeface="Arimo Bold"/>
              </a:rPr>
              <a:t>Nội dung</a:t>
            </a:r>
          </a:p>
        </p:txBody>
      </p:sp>
      <p:sp>
        <p:nvSpPr>
          <p:cNvPr name="Freeform 3" id="3"/>
          <p:cNvSpPr/>
          <p:nvPr/>
        </p:nvSpPr>
        <p:spPr>
          <a:xfrm flipH="false" flipV="false" rot="0">
            <a:off x="1309758" y="1684366"/>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l="0" t="-83" r="0" b="-83"/>
            </a:stretch>
          </a:blipFill>
        </p:spPr>
      </p:sp>
      <p:sp>
        <p:nvSpPr>
          <p:cNvPr name="Freeform 4" id="4"/>
          <p:cNvSpPr/>
          <p:nvPr/>
        </p:nvSpPr>
        <p:spPr>
          <a:xfrm flipH="false" flipV="false" rot="0">
            <a:off x="2380976" y="2475095"/>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4">
              <a:extLst>
                <a:ext uri="{96DAC541-7B7A-43D3-8B79-37D633B846F1}">
                  <asvg:svgBlip xmlns:asvg="http://schemas.microsoft.com/office/drawing/2016/SVG/main" r:embed="rId5"/>
                </a:ext>
              </a:extLst>
            </a:blip>
            <a:stretch>
              <a:fillRect l="0" t="-83" r="0" b="-83"/>
            </a:stretch>
          </a:blipFill>
        </p:spPr>
      </p:sp>
      <p:sp>
        <p:nvSpPr>
          <p:cNvPr name="Freeform 5" id="5"/>
          <p:cNvSpPr/>
          <p:nvPr/>
        </p:nvSpPr>
        <p:spPr>
          <a:xfrm flipH="false" flipV="false" rot="0">
            <a:off x="3495732" y="3214319"/>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l="0" t="-83" r="0" b="-83"/>
            </a:stretch>
          </a:blipFill>
        </p:spPr>
      </p:sp>
      <p:graphicFrame>
        <p:nvGraphicFramePr>
          <p:cNvPr name="Table 6" id="6"/>
          <p:cNvGraphicFramePr>
            <a:graphicFrameLocks noGrp="true"/>
          </p:cNvGraphicFramePr>
          <p:nvPr/>
        </p:nvGraphicFramePr>
        <p:xfrm>
          <a:off x="8929651" y="2818105"/>
          <a:ext cx="8318500" cy="5905500"/>
        </p:xfrm>
        <a:graphic>
          <a:graphicData uri="http://schemas.openxmlformats.org/drawingml/2006/table">
            <a:tbl>
              <a:tblPr/>
              <a:tblGrid>
                <a:gridCol w="1107349"/>
                <a:gridCol w="7211151"/>
              </a:tblGrid>
              <a:tr h="1166313">
                <a:tc>
                  <a:txBody>
                    <a:bodyPr anchor="t" rtlCol="false"/>
                    <a:lstStyle/>
                    <a:p>
                      <a:pPr algn="ctr">
                        <a:lnSpc>
                          <a:spcPts val="5319"/>
                        </a:lnSpc>
                        <a:defRPr/>
                      </a:pPr>
                      <a:r>
                        <a:rPr lang="en-US" b="true" sz="3799" i="true">
                          <a:solidFill>
                            <a:srgbClr val="FFFFFF"/>
                          </a:solidFill>
                          <a:latin typeface="Arimo Bold Italics"/>
                          <a:ea typeface="Arimo Bold Italics"/>
                          <a:cs typeface="Arimo Bold Italics"/>
                          <a:sym typeface="Arimo Bold Italics"/>
                        </a:rPr>
                        <a:t>01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BD8F53"/>
                      </a:solidFill>
                      <a:prstDash val="solid"/>
                      <a:round/>
                      <a:headEnd type="none" w="med" len="med"/>
                      <a:tailEnd type="none" w="med" len="med"/>
                    </a:lnB>
                  </a:tcPr>
                </a:tc>
                <a:tc>
                  <a:txBody>
                    <a:bodyPr anchor="t" rtlCol="false"/>
                    <a:lstStyle/>
                    <a:p>
                      <a:pPr algn="l">
                        <a:lnSpc>
                          <a:spcPts val="3219"/>
                        </a:lnSpc>
                        <a:defRPr/>
                      </a:pPr>
                      <a:r>
                        <a:rPr lang="en-US" sz="2299" spc="160">
                          <a:solidFill>
                            <a:srgbClr val="FFFFFF"/>
                          </a:solidFill>
                          <a:latin typeface="Muli"/>
                          <a:ea typeface="Muli"/>
                          <a:cs typeface="Muli"/>
                          <a:sym typeface="Muli"/>
                        </a:rPr>
                        <a:t>SƠ LƯỢT VỀ CƠ SỞ LÝ THUYẾT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BD8F53"/>
                      </a:solidFill>
                      <a:prstDash val="solid"/>
                      <a:round/>
                      <a:headEnd type="none" w="med" len="med"/>
                      <a:tailEnd type="none" w="med" len="med"/>
                    </a:lnB>
                  </a:tcPr>
                </a:tc>
              </a:tr>
              <a:tr h="1184797">
                <a:tc>
                  <a:txBody>
                    <a:bodyPr anchor="t" rtlCol="false"/>
                    <a:lstStyle/>
                    <a:p>
                      <a:pPr algn="ctr">
                        <a:lnSpc>
                          <a:spcPts val="5319"/>
                        </a:lnSpc>
                        <a:defRPr/>
                      </a:pPr>
                      <a:r>
                        <a:rPr lang="en-US" b="true" sz="3799" i="true">
                          <a:solidFill>
                            <a:srgbClr val="FFFFFF"/>
                          </a:solidFill>
                          <a:latin typeface="Arimo Bold Italics"/>
                          <a:ea typeface="Arimo Bold Italics"/>
                          <a:cs typeface="Arimo Bold Italics"/>
                          <a:sym typeface="Arimo Bold Italics"/>
                        </a:rPr>
                        <a:t>02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BD8F53"/>
                      </a:solidFill>
                      <a:prstDash val="solid"/>
                      <a:round/>
                      <a:headEnd type="none" w="med" len="med"/>
                      <a:tailEnd type="none" w="med" len="med"/>
                    </a:lnT>
                    <a:lnB cmpd="sng" algn="ctr" cap="flat" w="0">
                      <a:solidFill>
                        <a:srgbClr val="BD8F53"/>
                      </a:solidFill>
                      <a:prstDash val="solid"/>
                      <a:round/>
                      <a:headEnd type="none" w="med" len="med"/>
                      <a:tailEnd type="none" w="med" len="med"/>
                    </a:lnB>
                  </a:tcPr>
                </a:tc>
                <a:tc>
                  <a:txBody>
                    <a:bodyPr anchor="t" rtlCol="false"/>
                    <a:lstStyle/>
                    <a:p>
                      <a:pPr algn="l">
                        <a:lnSpc>
                          <a:spcPts val="3219"/>
                        </a:lnSpc>
                        <a:defRPr/>
                      </a:pPr>
                      <a:r>
                        <a:rPr lang="en-US" sz="2299" spc="160">
                          <a:solidFill>
                            <a:srgbClr val="FFFFFF"/>
                          </a:solidFill>
                          <a:latin typeface="Muli"/>
                          <a:ea typeface="Muli"/>
                          <a:cs typeface="Muli"/>
                          <a:sym typeface="Muli"/>
                        </a:rPr>
                        <a:t>THIẾT KẾ MÔ HÌNH</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BD8F53"/>
                      </a:solidFill>
                      <a:prstDash val="solid"/>
                      <a:round/>
                      <a:headEnd type="none" w="med" len="med"/>
                      <a:tailEnd type="none" w="med" len="med"/>
                    </a:lnT>
                    <a:lnB cmpd="sng" algn="ctr" cap="flat" w="19050">
                      <a:solidFill>
                        <a:srgbClr val="BD8F53"/>
                      </a:solidFill>
                      <a:prstDash val="solid"/>
                      <a:round/>
                      <a:headEnd type="none" w="med" len="med"/>
                      <a:tailEnd type="none" w="med" len="med"/>
                    </a:lnB>
                  </a:tcPr>
                </a:tc>
              </a:tr>
              <a:tr h="1184797">
                <a:tc>
                  <a:txBody>
                    <a:bodyPr anchor="t" rtlCol="false"/>
                    <a:lstStyle/>
                    <a:p>
                      <a:pPr algn="ctr">
                        <a:lnSpc>
                          <a:spcPts val="5319"/>
                        </a:lnSpc>
                        <a:defRPr/>
                      </a:pPr>
                      <a:r>
                        <a:rPr lang="en-US" b="true" sz="3799" i="true">
                          <a:solidFill>
                            <a:srgbClr val="FFFFFF"/>
                          </a:solidFill>
                          <a:latin typeface="Arimo Bold Italics"/>
                          <a:ea typeface="Arimo Bold Italics"/>
                          <a:cs typeface="Arimo Bold Italics"/>
                          <a:sym typeface="Arimo Bold Italics"/>
                        </a:rPr>
                        <a:t>03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BD8F53"/>
                      </a:solidFill>
                      <a:prstDash val="solid"/>
                      <a:round/>
                      <a:headEnd type="none" w="med" len="med"/>
                      <a:tailEnd type="none" w="med" len="med"/>
                    </a:lnT>
                    <a:lnB cmpd="sng" algn="ctr" cap="flat" w="0">
                      <a:solidFill>
                        <a:srgbClr val="BD8F53"/>
                      </a:solidFill>
                      <a:prstDash val="solid"/>
                      <a:round/>
                      <a:headEnd type="none" w="med" len="med"/>
                      <a:tailEnd type="none" w="med" len="med"/>
                    </a:lnB>
                  </a:tcPr>
                </a:tc>
                <a:tc>
                  <a:txBody>
                    <a:bodyPr anchor="t" rtlCol="false"/>
                    <a:lstStyle/>
                    <a:p>
                      <a:pPr algn="l">
                        <a:lnSpc>
                          <a:spcPts val="3219"/>
                        </a:lnSpc>
                        <a:defRPr/>
                      </a:pPr>
                      <a:r>
                        <a:rPr lang="en-US" sz="2299" spc="160">
                          <a:solidFill>
                            <a:srgbClr val="FFFFFF"/>
                          </a:solidFill>
                          <a:latin typeface="Muli"/>
                          <a:ea typeface="Muli"/>
                          <a:cs typeface="Muli"/>
                          <a:sym typeface="Muli"/>
                        </a:rPr>
                        <a:t>TRIỂN KHAI MÔ HÌNH</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BD8F53"/>
                      </a:solidFill>
                      <a:prstDash val="solid"/>
                      <a:round/>
                      <a:headEnd type="none" w="med" len="med"/>
                      <a:tailEnd type="none" w="med" len="med"/>
                    </a:lnT>
                    <a:lnB cmpd="sng" algn="ctr" cap="flat" w="19050">
                      <a:solidFill>
                        <a:srgbClr val="BD8F53"/>
                      </a:solidFill>
                      <a:prstDash val="solid"/>
                      <a:round/>
                      <a:headEnd type="none" w="med" len="med"/>
                      <a:tailEnd type="none" w="med" len="med"/>
                    </a:lnB>
                  </a:tcPr>
                </a:tc>
              </a:tr>
              <a:tr h="1184797">
                <a:tc>
                  <a:txBody>
                    <a:bodyPr anchor="t" rtlCol="false"/>
                    <a:lstStyle/>
                    <a:p>
                      <a:pPr algn="ctr">
                        <a:lnSpc>
                          <a:spcPts val="5319"/>
                        </a:lnSpc>
                        <a:defRPr/>
                      </a:pPr>
                      <a:r>
                        <a:rPr lang="en-US" sz="3799">
                          <a:solidFill>
                            <a:srgbClr val="FFFFFF"/>
                          </a:solidFill>
                          <a:latin typeface="Cabin"/>
                          <a:ea typeface="Cabin"/>
                          <a:cs typeface="Cabin"/>
                          <a:sym typeface="Cabin"/>
                        </a:rPr>
                        <a:t>04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BD8F53"/>
                      </a:solidFill>
                      <a:prstDash val="solid"/>
                      <a:round/>
                      <a:headEnd type="none" w="med" len="med"/>
                      <a:tailEnd type="none" w="med" len="med"/>
                    </a:lnT>
                    <a:lnB cmpd="sng" algn="ctr" cap="flat" w="0">
                      <a:solidFill>
                        <a:srgbClr val="BD8F53"/>
                      </a:solidFill>
                      <a:prstDash val="solid"/>
                      <a:round/>
                      <a:headEnd type="none" w="med" len="med"/>
                      <a:tailEnd type="none" w="med" len="med"/>
                    </a:lnB>
                  </a:tcPr>
                </a:tc>
                <a:tc>
                  <a:txBody>
                    <a:bodyPr anchor="t" rtlCol="false"/>
                    <a:lstStyle/>
                    <a:p>
                      <a:pPr algn="l">
                        <a:lnSpc>
                          <a:spcPts val="3219"/>
                        </a:lnSpc>
                        <a:defRPr/>
                      </a:pPr>
                      <a:r>
                        <a:rPr lang="en-US" sz="2299" spc="160">
                          <a:solidFill>
                            <a:srgbClr val="FFFFFF"/>
                          </a:solidFill>
                          <a:latin typeface="Muli"/>
                          <a:ea typeface="Muli"/>
                          <a:cs typeface="Muli"/>
                          <a:sym typeface="Muli"/>
                        </a:rPr>
                        <a:t>DEMO</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BD8F53"/>
                      </a:solidFill>
                      <a:prstDash val="solid"/>
                      <a:round/>
                      <a:headEnd type="none" w="med" len="med"/>
                      <a:tailEnd type="none" w="med" len="med"/>
                    </a:lnT>
                    <a:lnB cmpd="sng" algn="ctr" cap="flat" w="19050">
                      <a:solidFill>
                        <a:srgbClr val="BD8F53"/>
                      </a:solidFill>
                      <a:prstDash val="solid"/>
                      <a:round/>
                      <a:headEnd type="none" w="med" len="med"/>
                      <a:tailEnd type="none" w="med" len="med"/>
                    </a:lnB>
                  </a:tcPr>
                </a:tc>
              </a:tr>
              <a:tr h="1184797">
                <a:tc>
                  <a:txBody>
                    <a:bodyPr anchor="t" rtlCol="false"/>
                    <a:lstStyle/>
                    <a:p>
                      <a:pPr algn="ctr">
                        <a:lnSpc>
                          <a:spcPts val="5319"/>
                        </a:lnSpc>
                        <a:defRPr/>
                      </a:pPr>
                      <a:r>
                        <a:rPr lang="en-US" sz="3799">
                          <a:solidFill>
                            <a:srgbClr val="FFFFFF"/>
                          </a:solidFill>
                          <a:latin typeface="Cabin"/>
                          <a:ea typeface="Cabin"/>
                          <a:cs typeface="Cabin"/>
                          <a:sym typeface="Cabin"/>
                        </a:rPr>
                        <a:t>05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BD8F53"/>
                      </a:solidFill>
                      <a:prstDash val="solid"/>
                      <a:round/>
                      <a:headEnd type="none" w="med" len="med"/>
                      <a:tailEnd type="none" w="med" len="med"/>
                    </a:lnT>
                    <a:lnB cmpd="sng" algn="ctr" cap="flat" w="0">
                      <a:solidFill>
                        <a:srgbClr val="BD8F53"/>
                      </a:solidFill>
                      <a:prstDash val="solid"/>
                      <a:round/>
                      <a:headEnd type="none" w="med" len="med"/>
                      <a:tailEnd type="none" w="med" len="med"/>
                    </a:lnB>
                  </a:tcPr>
                </a:tc>
                <a:tc>
                  <a:txBody>
                    <a:bodyPr anchor="t" rtlCol="false"/>
                    <a:lstStyle/>
                    <a:p>
                      <a:pPr algn="l">
                        <a:lnSpc>
                          <a:spcPts val="3220"/>
                        </a:lnSpc>
                        <a:defRPr/>
                      </a:pPr>
                      <a:r>
                        <a:rPr lang="en-US" sz="2300">
                          <a:solidFill>
                            <a:srgbClr val="FFFFFF"/>
                          </a:solidFill>
                          <a:latin typeface="Muli"/>
                          <a:ea typeface="Muli"/>
                          <a:cs typeface="Muli"/>
                          <a:sym typeface="Muli"/>
                        </a:rPr>
                        <a:t>TÀI LIỆU THAM KHẢO</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BD8F53"/>
                      </a:solidFill>
                      <a:prstDash val="solid"/>
                      <a:round/>
                      <a:headEnd type="none" w="med" len="med"/>
                      <a:tailEnd type="none" w="med" len="med"/>
                    </a:lnT>
                    <a:lnB cmpd="sng" algn="ctr" cap="flat" w="19050">
                      <a:solidFill>
                        <a:srgbClr val="BD8F53"/>
                      </a:solidFill>
                      <a:prstDash val="solid"/>
                      <a:round/>
                      <a:headEnd type="none" w="med" len="med"/>
                      <a:tailEnd type="none" w="med" len="med"/>
                    </a:lnB>
                  </a:tcPr>
                </a:tc>
              </a:tr>
            </a:tbl>
          </a:graphicData>
        </a:graphic>
      </p:graphicFrame>
      <p:sp>
        <p:nvSpPr>
          <p:cNvPr name="TextBox 7" id="7"/>
          <p:cNvSpPr txBox="true"/>
          <p:nvPr/>
        </p:nvSpPr>
        <p:spPr>
          <a:xfrm rot="0">
            <a:off x="12877244" y="9641374"/>
            <a:ext cx="5110721" cy="339711"/>
          </a:xfrm>
          <a:prstGeom prst="rect">
            <a:avLst/>
          </a:prstGeom>
        </p:spPr>
        <p:txBody>
          <a:bodyPr anchor="t" rtlCol="false" tIns="0" lIns="0" bIns="0" rIns="0">
            <a:spAutoFit/>
          </a:bodyPr>
          <a:lstStyle/>
          <a:p>
            <a:pPr algn="r">
              <a:lnSpc>
                <a:spcPts val="2798"/>
              </a:lnSpc>
            </a:pPr>
            <a:r>
              <a:rPr lang="en-US" sz="1999" spc="119">
                <a:solidFill>
                  <a:srgbClr val="8CCCD8"/>
                </a:solidFill>
                <a:latin typeface="Muli"/>
                <a:ea typeface="Muli"/>
                <a:cs typeface="Muli"/>
                <a:sym typeface="Muli"/>
              </a:rPr>
              <a:t>TRANG 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6964266" y="-243763"/>
            <a:ext cx="2647468" cy="2556229"/>
            <a:chOff x="0" y="0"/>
            <a:chExt cx="3529957" cy="3408305"/>
          </a:xfrm>
        </p:grpSpPr>
        <p:sp>
          <p:nvSpPr>
            <p:cNvPr name="Freeform 3" id="3"/>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4" id="4" descr="Icon  Description automatically generated"/>
          <p:cNvSpPr/>
          <p:nvPr/>
        </p:nvSpPr>
        <p:spPr>
          <a:xfrm flipH="false" flipV="false" rot="0">
            <a:off x="16150122" y="-50957"/>
            <a:ext cx="2218357" cy="2159313"/>
          </a:xfrm>
          <a:custGeom>
            <a:avLst/>
            <a:gdLst/>
            <a:ahLst/>
            <a:cxnLst/>
            <a:rect r="r" b="b" t="t" l="l"/>
            <a:pathLst>
              <a:path h="2159313" w="2218357">
                <a:moveTo>
                  <a:pt x="0" y="0"/>
                </a:moveTo>
                <a:lnTo>
                  <a:pt x="2218356" y="0"/>
                </a:lnTo>
                <a:lnTo>
                  <a:pt x="2218356" y="2159313"/>
                </a:lnTo>
                <a:lnTo>
                  <a:pt x="0" y="2159313"/>
                </a:lnTo>
                <a:lnTo>
                  <a:pt x="0" y="0"/>
                </a:lnTo>
                <a:close/>
              </a:path>
            </a:pathLst>
          </a:custGeom>
          <a:blipFill>
            <a:blip r:embed="rId2"/>
            <a:stretch>
              <a:fillRect l="0" t="0" r="0" b="0"/>
            </a:stretch>
          </a:blipFill>
        </p:spPr>
      </p:sp>
      <p:sp>
        <p:nvSpPr>
          <p:cNvPr name="TextBox 5" id="5"/>
          <p:cNvSpPr txBox="true"/>
          <p:nvPr/>
        </p:nvSpPr>
        <p:spPr>
          <a:xfrm rot="0">
            <a:off x="771202" y="3561445"/>
            <a:ext cx="16745595"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 Thử xóa 2 pod movie-user-db-0 và movie-user-db-1 để kiểm tra xem movie-user-db-2 có trở thành pod kết nối database hay không</a:t>
            </a:r>
          </a:p>
        </p:txBody>
      </p:sp>
      <p:sp>
        <p:nvSpPr>
          <p:cNvPr name="Freeform 6" id="6"/>
          <p:cNvSpPr/>
          <p:nvPr/>
        </p:nvSpPr>
        <p:spPr>
          <a:xfrm flipH="false" flipV="false" rot="0">
            <a:off x="303832" y="3478223"/>
            <a:ext cx="17680336" cy="1866110"/>
          </a:xfrm>
          <a:custGeom>
            <a:avLst/>
            <a:gdLst/>
            <a:ahLst/>
            <a:cxnLst/>
            <a:rect r="r" b="b" t="t" l="l"/>
            <a:pathLst>
              <a:path h="1866110" w="17680336">
                <a:moveTo>
                  <a:pt x="0" y="0"/>
                </a:moveTo>
                <a:lnTo>
                  <a:pt x="17680336" y="0"/>
                </a:lnTo>
                <a:lnTo>
                  <a:pt x="17680336" y="1866110"/>
                </a:lnTo>
                <a:lnTo>
                  <a:pt x="0" y="1866110"/>
                </a:lnTo>
                <a:lnTo>
                  <a:pt x="0" y="0"/>
                </a:lnTo>
                <a:close/>
              </a:path>
            </a:pathLst>
          </a:custGeom>
          <a:blipFill>
            <a:blip r:embed="rId3"/>
            <a:stretch>
              <a:fillRect l="0" t="0" r="-2972" b="0"/>
            </a:stretch>
          </a:blipFill>
        </p:spPr>
      </p:sp>
      <p:sp>
        <p:nvSpPr>
          <p:cNvPr name="TextBox 7" id="7"/>
          <p:cNvSpPr txBox="true"/>
          <p:nvPr/>
        </p:nvSpPr>
        <p:spPr>
          <a:xfrm rot="0">
            <a:off x="771202" y="5907849"/>
            <a:ext cx="16974929"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 Lúc này movie-user-db-2 làm pod kết nối database chính, và cần đợi một khoảng thời gian ổn định lại trước khi có thể thực hiện kết nối bình thường</a:t>
            </a:r>
          </a:p>
        </p:txBody>
      </p:sp>
      <p:sp>
        <p:nvSpPr>
          <p:cNvPr name="Freeform 8" id="8"/>
          <p:cNvSpPr/>
          <p:nvPr/>
        </p:nvSpPr>
        <p:spPr>
          <a:xfrm flipH="false" flipV="false" rot="0">
            <a:off x="1663100" y="3630732"/>
            <a:ext cx="15667208" cy="3427202"/>
          </a:xfrm>
          <a:custGeom>
            <a:avLst/>
            <a:gdLst/>
            <a:ahLst/>
            <a:cxnLst/>
            <a:rect r="r" b="b" t="t" l="l"/>
            <a:pathLst>
              <a:path h="3427202" w="15667208">
                <a:moveTo>
                  <a:pt x="0" y="0"/>
                </a:moveTo>
                <a:lnTo>
                  <a:pt x="15667207" y="0"/>
                </a:lnTo>
                <a:lnTo>
                  <a:pt x="15667207" y="3427202"/>
                </a:lnTo>
                <a:lnTo>
                  <a:pt x="0" y="3427202"/>
                </a:lnTo>
                <a:lnTo>
                  <a:pt x="0" y="0"/>
                </a:lnTo>
                <a:close/>
              </a:path>
            </a:pathLst>
          </a:custGeom>
          <a:blipFill>
            <a:blip r:embed="rId4"/>
            <a:stretch>
              <a:fillRect l="0" t="0" r="0" b="0"/>
            </a:stretch>
          </a:blipFill>
        </p:spPr>
      </p:sp>
      <p:sp>
        <p:nvSpPr>
          <p:cNvPr name="TextBox 9" id="9"/>
          <p:cNvSpPr txBox="true"/>
          <p:nvPr/>
        </p:nvSpPr>
        <p:spPr>
          <a:xfrm rot="0">
            <a:off x="533400" y="226951"/>
            <a:ext cx="15544800" cy="1005859"/>
          </a:xfrm>
          <a:prstGeom prst="rect">
            <a:avLst/>
          </a:prstGeom>
        </p:spPr>
        <p:txBody>
          <a:bodyPr anchor="t" rtlCol="false" tIns="0" lIns="0" bIns="0" rIns="0">
            <a:spAutoFit/>
          </a:bodyPr>
          <a:lstStyle/>
          <a:p>
            <a:pPr algn="l">
              <a:lnSpc>
                <a:spcPts val="7680"/>
              </a:lnSpc>
            </a:pPr>
            <a:r>
              <a:rPr lang="en-US" sz="6400">
                <a:solidFill>
                  <a:srgbClr val="1F1D1D"/>
                </a:solidFill>
                <a:latin typeface="Josefin Sans"/>
                <a:ea typeface="Josefin Sans"/>
                <a:cs typeface="Josefin Sans"/>
                <a:sym typeface="Josefin Sans"/>
              </a:rPr>
              <a:t>4. Demo</a:t>
            </a:r>
          </a:p>
        </p:txBody>
      </p:sp>
      <p:sp>
        <p:nvSpPr>
          <p:cNvPr name="TextBox 10" id="10"/>
          <p:cNvSpPr txBox="true"/>
          <p:nvPr/>
        </p:nvSpPr>
        <p:spPr>
          <a:xfrm rot="0">
            <a:off x="179317" y="1359888"/>
            <a:ext cx="15970805" cy="1908785"/>
          </a:xfrm>
          <a:prstGeom prst="rect">
            <a:avLst/>
          </a:prstGeom>
        </p:spPr>
        <p:txBody>
          <a:bodyPr anchor="t" rtlCol="false" tIns="0" lIns="0" bIns="0" rIns="0">
            <a:spAutoFit/>
          </a:bodyPr>
          <a:lstStyle/>
          <a:p>
            <a:pPr algn="l" marL="777024" indent="-388512" lvl="1">
              <a:lnSpc>
                <a:spcPts val="5038"/>
              </a:lnSpc>
              <a:buFont typeface="Arial"/>
              <a:buChar char="•"/>
            </a:pPr>
            <a:r>
              <a:rPr lang="en-US" sz="3598">
                <a:solidFill>
                  <a:srgbClr val="1F1D1D"/>
                </a:solidFill>
                <a:latin typeface="Josefin Sans"/>
                <a:ea typeface="Josefin Sans"/>
                <a:cs typeface="Josefin Sans"/>
                <a:sym typeface="Josefin Sans"/>
              </a:rPr>
              <a:t>Kịch bản 4: Kiểm tra liệu khi tăng số pod chạy database thì chúng có dùng chung dữ liệu hay không, có scale theo index (statefulSet) hay không và độ trễ ổn định dữ liệu là bao lâu</a:t>
            </a:r>
          </a:p>
        </p:txBody>
      </p:sp>
      <p:sp>
        <p:nvSpPr>
          <p:cNvPr name="TextBox 11" id="11"/>
          <p:cNvSpPr txBox="true"/>
          <p:nvPr/>
        </p:nvSpPr>
        <p:spPr>
          <a:xfrm rot="0">
            <a:off x="13177279" y="9865259"/>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20</a:t>
            </a:r>
          </a:p>
        </p:txBody>
      </p:sp>
      <p:sp>
        <p:nvSpPr>
          <p:cNvPr name="TextBox 12" id="12"/>
          <p:cNvSpPr txBox="true"/>
          <p:nvPr/>
        </p:nvSpPr>
        <p:spPr>
          <a:xfrm rot="0">
            <a:off x="1009239" y="7740433"/>
            <a:ext cx="16974929"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Thực hiện đăng nhập để kiểm tra xem kết nối được database không </a:t>
            </a:r>
          </a:p>
        </p:txBody>
      </p:sp>
      <p:sp>
        <p:nvSpPr>
          <p:cNvPr name="Freeform 13" id="13"/>
          <p:cNvSpPr/>
          <p:nvPr/>
        </p:nvSpPr>
        <p:spPr>
          <a:xfrm flipH="false" flipV="false" rot="0">
            <a:off x="771202" y="1331588"/>
            <a:ext cx="16378551" cy="7161983"/>
          </a:xfrm>
          <a:custGeom>
            <a:avLst/>
            <a:gdLst/>
            <a:ahLst/>
            <a:cxnLst/>
            <a:rect r="r" b="b" t="t" l="l"/>
            <a:pathLst>
              <a:path h="7161983" w="16378551">
                <a:moveTo>
                  <a:pt x="0" y="0"/>
                </a:moveTo>
                <a:lnTo>
                  <a:pt x="16378551" y="0"/>
                </a:lnTo>
                <a:lnTo>
                  <a:pt x="16378551" y="7161983"/>
                </a:lnTo>
                <a:lnTo>
                  <a:pt x="0" y="7161983"/>
                </a:lnTo>
                <a:lnTo>
                  <a:pt x="0" y="0"/>
                </a:lnTo>
                <a:close/>
              </a:path>
            </a:pathLst>
          </a:custGeom>
          <a:blipFill>
            <a:blip r:embed="rId5"/>
            <a:stretch>
              <a:fillRect l="0" t="0" r="0" b="-12056"/>
            </a:stretch>
          </a:blipFill>
        </p:spPr>
      </p:sp>
      <p:sp>
        <p:nvSpPr>
          <p:cNvPr name="TextBox 14" id="14"/>
          <p:cNvSpPr txBox="true"/>
          <p:nvPr/>
        </p:nvSpPr>
        <p:spPr>
          <a:xfrm rot="0">
            <a:off x="1009239" y="9055546"/>
            <a:ext cx="16974929"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Mục tiêu: Thể hiện tính high availability của kubernetes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6964266" y="-243763"/>
            <a:ext cx="2647468" cy="2556229"/>
            <a:chOff x="0" y="0"/>
            <a:chExt cx="3529957" cy="3408305"/>
          </a:xfrm>
        </p:grpSpPr>
        <p:sp>
          <p:nvSpPr>
            <p:cNvPr name="Freeform 3" id="3"/>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4" id="4" descr="Icon  Description automatically generated"/>
          <p:cNvSpPr/>
          <p:nvPr/>
        </p:nvSpPr>
        <p:spPr>
          <a:xfrm flipH="false" flipV="false" rot="0">
            <a:off x="16150122" y="-50957"/>
            <a:ext cx="2218357" cy="2159313"/>
          </a:xfrm>
          <a:custGeom>
            <a:avLst/>
            <a:gdLst/>
            <a:ahLst/>
            <a:cxnLst/>
            <a:rect r="r" b="b" t="t" l="l"/>
            <a:pathLst>
              <a:path h="2159313" w="2218357">
                <a:moveTo>
                  <a:pt x="0" y="0"/>
                </a:moveTo>
                <a:lnTo>
                  <a:pt x="2218356" y="0"/>
                </a:lnTo>
                <a:lnTo>
                  <a:pt x="2218356" y="2159313"/>
                </a:lnTo>
                <a:lnTo>
                  <a:pt x="0" y="2159313"/>
                </a:lnTo>
                <a:lnTo>
                  <a:pt x="0" y="0"/>
                </a:lnTo>
                <a:close/>
              </a:path>
            </a:pathLst>
          </a:custGeom>
          <a:blipFill>
            <a:blip r:embed="rId2"/>
            <a:stretch>
              <a:fillRect l="0" t="0" r="0" b="0"/>
            </a:stretch>
          </a:blipFill>
        </p:spPr>
      </p:sp>
      <p:sp>
        <p:nvSpPr>
          <p:cNvPr name="TextBox 5" id="5"/>
          <p:cNvSpPr txBox="true"/>
          <p:nvPr/>
        </p:nvSpPr>
        <p:spPr>
          <a:xfrm rot="0">
            <a:off x="771202" y="3561445"/>
            <a:ext cx="16745595" cy="1270610"/>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Thực hiện lệnh xóa pod “kubectl delete pod/movie-user-db-0 -n movie-qtm” để xóa kiểm tra khả năng phục hồi của pod “movie-user-db-0”</a:t>
            </a:r>
          </a:p>
        </p:txBody>
      </p:sp>
      <p:sp>
        <p:nvSpPr>
          <p:cNvPr name="TextBox 6" id="6"/>
          <p:cNvSpPr txBox="true"/>
          <p:nvPr/>
        </p:nvSpPr>
        <p:spPr>
          <a:xfrm rot="0">
            <a:off x="179317" y="1359888"/>
            <a:ext cx="15970805" cy="1908785"/>
          </a:xfrm>
          <a:prstGeom prst="rect">
            <a:avLst/>
          </a:prstGeom>
        </p:spPr>
        <p:txBody>
          <a:bodyPr anchor="t" rtlCol="false" tIns="0" lIns="0" bIns="0" rIns="0">
            <a:spAutoFit/>
          </a:bodyPr>
          <a:lstStyle/>
          <a:p>
            <a:pPr algn="l" marL="777024" indent="-388512" lvl="1">
              <a:lnSpc>
                <a:spcPts val="5038"/>
              </a:lnSpc>
              <a:buFont typeface="Arial"/>
              <a:buChar char="•"/>
            </a:pPr>
            <a:r>
              <a:rPr lang="en-US" sz="3598">
                <a:solidFill>
                  <a:srgbClr val="1F1D1D"/>
                </a:solidFill>
                <a:latin typeface="Josefin Sans"/>
                <a:ea typeface="Josefin Sans"/>
                <a:cs typeface="Josefin Sans"/>
                <a:sym typeface="Josefin Sans"/>
              </a:rPr>
              <a:t>Kịch bản 5: Thực hiện xóa và chờ các pod được gán persistent volume tự phục hồi để kiểm tra dữ liệu có còn được giữ nguyên không, độ trễ ổn định dữ liệu là bao nhiêu.</a:t>
            </a:r>
          </a:p>
        </p:txBody>
      </p:sp>
      <p:sp>
        <p:nvSpPr>
          <p:cNvPr name="Freeform 7" id="7"/>
          <p:cNvSpPr/>
          <p:nvPr/>
        </p:nvSpPr>
        <p:spPr>
          <a:xfrm flipH="false" flipV="false" rot="0">
            <a:off x="1028700" y="1914614"/>
            <a:ext cx="15935566" cy="3969751"/>
          </a:xfrm>
          <a:custGeom>
            <a:avLst/>
            <a:gdLst/>
            <a:ahLst/>
            <a:cxnLst/>
            <a:rect r="r" b="b" t="t" l="l"/>
            <a:pathLst>
              <a:path h="3969751" w="15935566">
                <a:moveTo>
                  <a:pt x="0" y="0"/>
                </a:moveTo>
                <a:lnTo>
                  <a:pt x="15935566" y="0"/>
                </a:lnTo>
                <a:lnTo>
                  <a:pt x="15935566" y="3969751"/>
                </a:lnTo>
                <a:lnTo>
                  <a:pt x="0" y="3969751"/>
                </a:lnTo>
                <a:lnTo>
                  <a:pt x="0" y="0"/>
                </a:lnTo>
                <a:close/>
              </a:path>
            </a:pathLst>
          </a:custGeom>
          <a:blipFill>
            <a:blip r:embed="rId3"/>
            <a:stretch>
              <a:fillRect l="0" t="-679" r="0" b="-679"/>
            </a:stretch>
          </a:blipFill>
        </p:spPr>
      </p:sp>
      <p:sp>
        <p:nvSpPr>
          <p:cNvPr name="TextBox 8" id="8"/>
          <p:cNvSpPr txBox="true"/>
          <p:nvPr/>
        </p:nvSpPr>
        <p:spPr>
          <a:xfrm rot="0">
            <a:off x="771202" y="6484440"/>
            <a:ext cx="16974929" cy="190878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 Có thể thấy sau khi bị xóa pod “movie-user-db-0” tự động tái tạo lại ngay, index đại diện cho pod (statefulset) vẫn được duy trì, nhưng chưa đăng nhập ngay được  </a:t>
            </a:r>
          </a:p>
        </p:txBody>
      </p:sp>
      <p:sp>
        <p:nvSpPr>
          <p:cNvPr name="Freeform 9" id="9"/>
          <p:cNvSpPr/>
          <p:nvPr/>
        </p:nvSpPr>
        <p:spPr>
          <a:xfrm flipH="false" flipV="false" rot="0">
            <a:off x="1654997" y="2357143"/>
            <a:ext cx="15207339" cy="5759780"/>
          </a:xfrm>
          <a:custGeom>
            <a:avLst/>
            <a:gdLst/>
            <a:ahLst/>
            <a:cxnLst/>
            <a:rect r="r" b="b" t="t" l="l"/>
            <a:pathLst>
              <a:path h="5759780" w="15207339">
                <a:moveTo>
                  <a:pt x="0" y="0"/>
                </a:moveTo>
                <a:lnTo>
                  <a:pt x="15207340" y="0"/>
                </a:lnTo>
                <a:lnTo>
                  <a:pt x="15207340" y="5759780"/>
                </a:lnTo>
                <a:lnTo>
                  <a:pt x="0" y="5759780"/>
                </a:lnTo>
                <a:lnTo>
                  <a:pt x="0" y="0"/>
                </a:lnTo>
                <a:close/>
              </a:path>
            </a:pathLst>
          </a:custGeom>
          <a:blipFill>
            <a:blip r:embed="rId4"/>
            <a:stretch>
              <a:fillRect l="0" t="0" r="0" b="0"/>
            </a:stretch>
          </a:blipFill>
        </p:spPr>
      </p:sp>
      <p:sp>
        <p:nvSpPr>
          <p:cNvPr name="Freeform 10" id="10"/>
          <p:cNvSpPr/>
          <p:nvPr/>
        </p:nvSpPr>
        <p:spPr>
          <a:xfrm flipH="false" flipV="false" rot="0">
            <a:off x="931097" y="3130539"/>
            <a:ext cx="16655139" cy="4351155"/>
          </a:xfrm>
          <a:custGeom>
            <a:avLst/>
            <a:gdLst/>
            <a:ahLst/>
            <a:cxnLst/>
            <a:rect r="r" b="b" t="t" l="l"/>
            <a:pathLst>
              <a:path h="4351155" w="16655139">
                <a:moveTo>
                  <a:pt x="0" y="0"/>
                </a:moveTo>
                <a:lnTo>
                  <a:pt x="16655140" y="0"/>
                </a:lnTo>
                <a:lnTo>
                  <a:pt x="16655140" y="4351156"/>
                </a:lnTo>
                <a:lnTo>
                  <a:pt x="0" y="4351156"/>
                </a:lnTo>
                <a:lnTo>
                  <a:pt x="0" y="0"/>
                </a:lnTo>
                <a:close/>
              </a:path>
            </a:pathLst>
          </a:custGeom>
          <a:blipFill>
            <a:blip r:embed="rId5"/>
            <a:stretch>
              <a:fillRect l="0" t="0" r="0" b="0"/>
            </a:stretch>
          </a:blipFill>
        </p:spPr>
      </p:sp>
      <p:sp>
        <p:nvSpPr>
          <p:cNvPr name="TextBox 11" id="11"/>
          <p:cNvSpPr txBox="true"/>
          <p:nvPr/>
        </p:nvSpPr>
        <p:spPr>
          <a:xfrm rot="0">
            <a:off x="533400" y="226951"/>
            <a:ext cx="15544800" cy="1005859"/>
          </a:xfrm>
          <a:prstGeom prst="rect">
            <a:avLst/>
          </a:prstGeom>
        </p:spPr>
        <p:txBody>
          <a:bodyPr anchor="t" rtlCol="false" tIns="0" lIns="0" bIns="0" rIns="0">
            <a:spAutoFit/>
          </a:bodyPr>
          <a:lstStyle/>
          <a:p>
            <a:pPr algn="l">
              <a:lnSpc>
                <a:spcPts val="7680"/>
              </a:lnSpc>
            </a:pPr>
            <a:r>
              <a:rPr lang="en-US" sz="6400">
                <a:solidFill>
                  <a:srgbClr val="1F1D1D"/>
                </a:solidFill>
                <a:latin typeface="Josefin Sans"/>
                <a:ea typeface="Josefin Sans"/>
                <a:cs typeface="Josefin Sans"/>
                <a:sym typeface="Josefin Sans"/>
              </a:rPr>
              <a:t>4. Demo</a:t>
            </a:r>
          </a:p>
        </p:txBody>
      </p:sp>
      <p:sp>
        <p:nvSpPr>
          <p:cNvPr name="TextBox 12" id="12"/>
          <p:cNvSpPr txBox="true"/>
          <p:nvPr/>
        </p:nvSpPr>
        <p:spPr>
          <a:xfrm rot="0">
            <a:off x="13177279" y="9865259"/>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20</a:t>
            </a:r>
          </a:p>
        </p:txBody>
      </p:sp>
      <p:sp>
        <p:nvSpPr>
          <p:cNvPr name="TextBox 13" id="13"/>
          <p:cNvSpPr txBox="true"/>
          <p:nvPr/>
        </p:nvSpPr>
        <p:spPr>
          <a:xfrm rot="0">
            <a:off x="771202" y="8517049"/>
            <a:ext cx="16974929"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Đợi một khoảng thời gian để pod hoạt động bình thường</a:t>
            </a:r>
          </a:p>
        </p:txBody>
      </p:sp>
      <p:sp>
        <p:nvSpPr>
          <p:cNvPr name="Freeform 14" id="14"/>
          <p:cNvSpPr/>
          <p:nvPr/>
        </p:nvSpPr>
        <p:spPr>
          <a:xfrm flipH="false" flipV="false" rot="0">
            <a:off x="5995244" y="1028700"/>
            <a:ext cx="7897485" cy="7995439"/>
          </a:xfrm>
          <a:custGeom>
            <a:avLst/>
            <a:gdLst/>
            <a:ahLst/>
            <a:cxnLst/>
            <a:rect r="r" b="b" t="t" l="l"/>
            <a:pathLst>
              <a:path h="7995439" w="7897485">
                <a:moveTo>
                  <a:pt x="0" y="0"/>
                </a:moveTo>
                <a:lnTo>
                  <a:pt x="7897486" y="0"/>
                </a:lnTo>
                <a:lnTo>
                  <a:pt x="7897486" y="7995439"/>
                </a:lnTo>
                <a:lnTo>
                  <a:pt x="0" y="7995439"/>
                </a:lnTo>
                <a:lnTo>
                  <a:pt x="0" y="0"/>
                </a:lnTo>
                <a:close/>
              </a:path>
            </a:pathLst>
          </a:custGeom>
          <a:blipFill>
            <a:blip r:embed="rId6"/>
            <a:stretch>
              <a:fillRect l="0" t="0" r="0" b="0"/>
            </a:stretch>
          </a:blipFill>
        </p:spPr>
      </p:sp>
      <p:sp>
        <p:nvSpPr>
          <p:cNvPr name="TextBox 15" id="15"/>
          <p:cNvSpPr txBox="true"/>
          <p:nvPr/>
        </p:nvSpPr>
        <p:spPr>
          <a:xfrm rot="0">
            <a:off x="931097" y="9421730"/>
            <a:ext cx="16974929"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1F1D1D"/>
                </a:solidFill>
                <a:latin typeface="Josefin Sans"/>
                <a:ea typeface="Josefin Sans"/>
                <a:cs typeface="Josefin Sans"/>
                <a:sym typeface="Josefin Sans"/>
              </a:rPr>
              <a:t>Mục tiêu: Thể hiện tính năng Automated Rollouts and Rollbacks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TextBox 2" id="2"/>
          <p:cNvSpPr txBox="true"/>
          <p:nvPr/>
        </p:nvSpPr>
        <p:spPr>
          <a:xfrm rot="0">
            <a:off x="12901787" y="9529756"/>
            <a:ext cx="5110721" cy="356219"/>
          </a:xfrm>
          <a:prstGeom prst="rect">
            <a:avLst/>
          </a:prstGeom>
        </p:spPr>
        <p:txBody>
          <a:bodyPr anchor="t" rtlCol="false" tIns="0" lIns="0" bIns="0" rIns="0">
            <a:spAutoFit/>
          </a:bodyPr>
          <a:lstStyle/>
          <a:p>
            <a:pPr algn="r">
              <a:lnSpc>
                <a:spcPts val="2938"/>
              </a:lnSpc>
            </a:pPr>
            <a:r>
              <a:rPr lang="en-US" sz="2099" spc="125">
                <a:solidFill>
                  <a:srgbClr val="5A4056"/>
                </a:solidFill>
                <a:latin typeface="Muli"/>
                <a:ea typeface="Muli"/>
                <a:cs typeface="Muli"/>
                <a:sym typeface="Muli"/>
              </a:rPr>
              <a:t>TRANG 22 </a:t>
            </a:r>
          </a:p>
        </p:txBody>
      </p:sp>
      <p:sp>
        <p:nvSpPr>
          <p:cNvPr name="TextBox 3" id="3"/>
          <p:cNvSpPr txBox="true"/>
          <p:nvPr/>
        </p:nvSpPr>
        <p:spPr>
          <a:xfrm rot="0">
            <a:off x="533400" y="530922"/>
            <a:ext cx="15544800" cy="1005859"/>
          </a:xfrm>
          <a:prstGeom prst="rect">
            <a:avLst/>
          </a:prstGeom>
        </p:spPr>
        <p:txBody>
          <a:bodyPr anchor="t" rtlCol="false" tIns="0" lIns="0" bIns="0" rIns="0">
            <a:spAutoFit/>
          </a:bodyPr>
          <a:lstStyle/>
          <a:p>
            <a:pPr algn="l">
              <a:lnSpc>
                <a:spcPts val="7680"/>
              </a:lnSpc>
            </a:pPr>
            <a:r>
              <a:rPr lang="en-US" sz="6400">
                <a:solidFill>
                  <a:srgbClr val="31356E"/>
                </a:solidFill>
                <a:latin typeface="Josefin Sans"/>
                <a:ea typeface="Josefin Sans"/>
                <a:cs typeface="Josefin Sans"/>
                <a:sym typeface="Josefin Sans"/>
              </a:rPr>
              <a:t>4. Demo</a:t>
            </a:r>
          </a:p>
        </p:txBody>
      </p:sp>
      <p:sp>
        <p:nvSpPr>
          <p:cNvPr name="TextBox 4" id="4"/>
          <p:cNvSpPr txBox="true"/>
          <p:nvPr/>
        </p:nvSpPr>
        <p:spPr>
          <a:xfrm rot="0">
            <a:off x="1438740" y="1585235"/>
            <a:ext cx="9838860" cy="705125"/>
          </a:xfrm>
          <a:prstGeom prst="rect">
            <a:avLst/>
          </a:prstGeom>
        </p:spPr>
        <p:txBody>
          <a:bodyPr anchor="t" rtlCol="false" tIns="0" lIns="0" bIns="0" rIns="0">
            <a:spAutoFit/>
          </a:bodyPr>
          <a:lstStyle/>
          <a:p>
            <a:pPr algn="l">
              <a:lnSpc>
                <a:spcPts val="5038"/>
              </a:lnSpc>
            </a:pPr>
            <a:r>
              <a:rPr lang="en-US" sz="3598">
                <a:solidFill>
                  <a:srgbClr val="31356E"/>
                </a:solidFill>
                <a:latin typeface="Josefin Sans"/>
                <a:ea typeface="Josefin Sans"/>
                <a:cs typeface="Josefin Sans"/>
                <a:sym typeface="Josefin Sans"/>
              </a:rPr>
              <a:t>b. Demo</a:t>
            </a:r>
          </a:p>
        </p:txBody>
      </p:sp>
      <p:sp>
        <p:nvSpPr>
          <p:cNvPr name="TextBox 5" id="5"/>
          <p:cNvSpPr txBox="true"/>
          <p:nvPr/>
        </p:nvSpPr>
        <p:spPr>
          <a:xfrm rot="0">
            <a:off x="1469447" y="3209439"/>
            <a:ext cx="12611578" cy="718186"/>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31356E"/>
                </a:solidFill>
                <a:latin typeface="Josefin Sans"/>
                <a:ea typeface="Josefin Sans"/>
                <a:cs typeface="Josefin Sans"/>
                <a:sym typeface="Josefin Sans"/>
              </a:rPr>
              <a:t>Source code: </a:t>
            </a:r>
            <a:r>
              <a:rPr lang="en-US" sz="3598" u="sng">
                <a:solidFill>
                  <a:srgbClr val="0000FF"/>
                </a:solidFill>
                <a:latin typeface="Josefin Sans"/>
                <a:ea typeface="Josefin Sans"/>
                <a:cs typeface="Josefin Sans"/>
                <a:sym typeface="Josefin Sans"/>
                <a:hlinkClick r:id="rId2" tooltip="https://github.com/HoaSonTaiKhoi/K8s.io_DoAn_NT132"/>
              </a:rPr>
              <a:t>github</a:t>
            </a:r>
          </a:p>
        </p:txBody>
      </p:sp>
      <p:sp>
        <p:nvSpPr>
          <p:cNvPr name="TextBox 6" id="6"/>
          <p:cNvSpPr txBox="true"/>
          <p:nvPr/>
        </p:nvSpPr>
        <p:spPr>
          <a:xfrm rot="0">
            <a:off x="1469447" y="2327415"/>
            <a:ext cx="12611578" cy="70512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31356E"/>
                </a:solidFill>
                <a:latin typeface="Josefin Sans"/>
                <a:ea typeface="Josefin Sans"/>
                <a:cs typeface="Josefin Sans"/>
                <a:sym typeface="Josefin Sans"/>
              </a:rPr>
              <a:t>Link video: </a:t>
            </a:r>
            <a:r>
              <a:rPr lang="en-US" sz="3598" u="sng">
                <a:solidFill>
                  <a:srgbClr val="0000FF"/>
                </a:solidFill>
                <a:latin typeface="Josefin Sans"/>
                <a:ea typeface="Josefin Sans"/>
                <a:cs typeface="Josefin Sans"/>
                <a:sym typeface="Josefin Sans"/>
                <a:hlinkClick r:id="rId3" tooltip="https://www.youtube.com/watch?v=itmKM771e4U&amp;list=PLEfRbAMIW0HuR1hlUNDo0-e4UCkgwPBeT&amp;pp=gAQB"/>
              </a:rPr>
              <a:t>playlist</a:t>
            </a:r>
          </a:p>
        </p:txBody>
      </p:sp>
      <p:grpSp>
        <p:nvGrpSpPr>
          <p:cNvPr name="Group 7" id="7"/>
          <p:cNvGrpSpPr/>
          <p:nvPr/>
        </p:nvGrpSpPr>
        <p:grpSpPr>
          <a:xfrm rot="0">
            <a:off x="15000297" y="379069"/>
            <a:ext cx="2647468" cy="2556229"/>
            <a:chOff x="0" y="0"/>
            <a:chExt cx="3529957" cy="3408305"/>
          </a:xfrm>
        </p:grpSpPr>
        <p:sp>
          <p:nvSpPr>
            <p:cNvPr name="Freeform 8" id="8"/>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9" id="9" descr="Icon  Description automatically generated"/>
          <p:cNvSpPr/>
          <p:nvPr/>
        </p:nvSpPr>
        <p:spPr>
          <a:xfrm flipH="false" flipV="false" rot="0">
            <a:off x="15214852" y="538864"/>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851762" y="1107504"/>
            <a:ext cx="3489749" cy="2861594"/>
          </a:xfrm>
          <a:custGeom>
            <a:avLst/>
            <a:gdLst/>
            <a:ahLst/>
            <a:cxnLst/>
            <a:rect r="r" b="b" t="t" l="l"/>
            <a:pathLst>
              <a:path h="2861594" w="3489749">
                <a:moveTo>
                  <a:pt x="0" y="0"/>
                </a:moveTo>
                <a:lnTo>
                  <a:pt x="3489749" y="0"/>
                </a:lnTo>
                <a:lnTo>
                  <a:pt x="3489749" y="2861594"/>
                </a:lnTo>
                <a:lnTo>
                  <a:pt x="0" y="2861594"/>
                </a:lnTo>
                <a:lnTo>
                  <a:pt x="0" y="0"/>
                </a:lnTo>
                <a:close/>
              </a:path>
            </a:pathLst>
          </a:custGeom>
          <a:blipFill>
            <a:blip r:embed="rId3">
              <a:extLst>
                <a:ext uri="{96DAC541-7B7A-43D3-8B79-37D633B846F1}">
                  <asvg:svgBlip xmlns:asvg="http://schemas.microsoft.com/office/drawing/2016/SVG/main" r:embed="rId4"/>
                </a:ext>
              </a:extLst>
            </a:blip>
            <a:stretch>
              <a:fillRect l="0" t="-9" r="0" b="-9"/>
            </a:stretch>
          </a:blipFill>
        </p:spPr>
      </p:sp>
      <p:sp>
        <p:nvSpPr>
          <p:cNvPr name="Freeform 3" id="3"/>
          <p:cNvSpPr/>
          <p:nvPr/>
        </p:nvSpPr>
        <p:spPr>
          <a:xfrm flipH="false" flipV="false" rot="0">
            <a:off x="1490793" y="4342477"/>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105" r="0" b="-105"/>
            </a:stretch>
          </a:blipFill>
        </p:spPr>
      </p:sp>
      <p:sp>
        <p:nvSpPr>
          <p:cNvPr name="TextBox 4" id="4"/>
          <p:cNvSpPr txBox="true"/>
          <p:nvPr/>
        </p:nvSpPr>
        <p:spPr>
          <a:xfrm rot="0">
            <a:off x="6629400" y="1804919"/>
            <a:ext cx="10744200" cy="6705124"/>
          </a:xfrm>
          <a:prstGeom prst="rect">
            <a:avLst/>
          </a:prstGeom>
        </p:spPr>
        <p:txBody>
          <a:bodyPr anchor="t" rtlCol="false" tIns="0" lIns="0" bIns="0" rIns="0">
            <a:spAutoFit/>
          </a:bodyPr>
          <a:lstStyle/>
          <a:p>
            <a:pPr algn="l" marL="644149" indent="-214716" lvl="2">
              <a:lnSpc>
                <a:spcPts val="3972"/>
              </a:lnSpc>
              <a:buFont typeface="Arial"/>
              <a:buChar char="⚬"/>
            </a:pPr>
            <a:r>
              <a:rPr lang="en-US" sz="2799">
                <a:solidFill>
                  <a:srgbClr val="2B4B82"/>
                </a:solidFill>
                <a:latin typeface="Josefin Sans"/>
                <a:ea typeface="Josefin Sans"/>
                <a:cs typeface="Josefin Sans"/>
                <a:sym typeface="Josefin Sans"/>
              </a:rPr>
              <a:t>Kubernetes, T. "Kubernetes." Kubernetes. Retrieved May 24 (2019): 2019.</a:t>
            </a:r>
          </a:p>
          <a:p>
            <a:pPr algn="l" marL="644149" indent="-214716" lvl="2">
              <a:lnSpc>
                <a:spcPts val="3972"/>
              </a:lnSpc>
              <a:buFont typeface="Arial"/>
              <a:buChar char="⚬"/>
            </a:pPr>
            <a:r>
              <a:rPr lang="en-US" sz="2799">
                <a:solidFill>
                  <a:srgbClr val="2B4B82"/>
                </a:solidFill>
                <a:latin typeface="Josefin Sans"/>
                <a:ea typeface="Josefin Sans"/>
                <a:cs typeface="Josefin Sans"/>
                <a:sym typeface="Josefin Sans"/>
              </a:rPr>
              <a:t>Poulton, Nigel. The kubernetes book. NIGEL POULTON LTD, 2023.</a:t>
            </a:r>
          </a:p>
          <a:p>
            <a:pPr algn="l" marL="644149" indent="-214716" lvl="2">
              <a:lnSpc>
                <a:spcPts val="3972"/>
              </a:lnSpc>
              <a:buFont typeface="Arial"/>
              <a:buChar char="⚬"/>
            </a:pPr>
            <a:r>
              <a:rPr lang="en-US" sz="2799">
                <a:solidFill>
                  <a:srgbClr val="2B4B82"/>
                </a:solidFill>
                <a:latin typeface="Josefin Sans"/>
                <a:ea typeface="Josefin Sans"/>
                <a:cs typeface="Josefin Sans"/>
                <a:sym typeface="Josefin Sans"/>
              </a:rPr>
              <a:t>Burns, Brendan, et al. Kubernetes: up and running. " O'Reilly Media, Inc.", 2022.</a:t>
            </a:r>
          </a:p>
          <a:p>
            <a:pPr algn="l" marL="644149" indent="-214716" lvl="2">
              <a:lnSpc>
                <a:spcPts val="3972"/>
              </a:lnSpc>
              <a:buFont typeface="Arial"/>
              <a:buChar char="⚬"/>
            </a:pPr>
            <a:r>
              <a:rPr lang="en-US" sz="2799">
                <a:solidFill>
                  <a:srgbClr val="2B4B82"/>
                </a:solidFill>
                <a:latin typeface="Josefin Sans"/>
                <a:ea typeface="Josefin Sans"/>
                <a:cs typeface="Josefin Sans"/>
                <a:sym typeface="Josefin Sans"/>
              </a:rPr>
              <a:t>https://kubernetes.io/docs/home/</a:t>
            </a:r>
          </a:p>
          <a:p>
            <a:pPr algn="l" marL="644149" indent="-214716" lvl="2">
              <a:lnSpc>
                <a:spcPts val="3972"/>
              </a:lnSpc>
              <a:buFont typeface="Arial"/>
              <a:buChar char="⚬"/>
            </a:pPr>
            <a:r>
              <a:rPr lang="en-US" sz="2799">
                <a:solidFill>
                  <a:srgbClr val="2B4B82"/>
                </a:solidFill>
                <a:latin typeface="Josefin Sans"/>
                <a:ea typeface="Josefin Sans"/>
                <a:cs typeface="Josefin Sans"/>
                <a:sym typeface="Josefin Sans"/>
              </a:rPr>
              <a:t>https://codelabs.developers.google.com/codelabs/cloud-kubernetes-aspnetcore?hl=vi#0</a:t>
            </a:r>
          </a:p>
          <a:p>
            <a:pPr algn="l" marL="644149" indent="-214716" lvl="2">
              <a:lnSpc>
                <a:spcPts val="3972"/>
              </a:lnSpc>
              <a:buFont typeface="Arial"/>
              <a:buChar char="⚬"/>
            </a:pPr>
            <a:r>
              <a:rPr lang="en-US" sz="2799" u="sng">
                <a:solidFill>
                  <a:srgbClr val="0000FF"/>
                </a:solidFill>
                <a:latin typeface="Josefin Sans"/>
                <a:ea typeface="Josefin Sans"/>
                <a:cs typeface="Josefin Sans"/>
                <a:sym typeface="Josefin Sans"/>
                <a:hlinkClick r:id="rId7" tooltip="https://www.youtube.com/watch?v=H31g_BPDx-c&amp;list=PLsvroIvFNP1KrW1x_W8nAi7095-R0lvaI"/>
              </a:rPr>
              <a:t>https://www.youtube.com/watch?v=H31g_BPDx-c&amp;list=PLsvroIvFNP1KrW1x_W8nAi7095-R0lvaI</a:t>
            </a:r>
          </a:p>
          <a:p>
            <a:pPr algn="l" marL="644149" indent="-214716" lvl="2">
              <a:lnSpc>
                <a:spcPts val="3972"/>
              </a:lnSpc>
              <a:buFont typeface="Arial"/>
              <a:buChar char="⚬"/>
            </a:pPr>
            <a:r>
              <a:rPr lang="en-US" sz="2799">
                <a:solidFill>
                  <a:srgbClr val="2B4B82"/>
                </a:solidFill>
                <a:latin typeface="Josefin Sans"/>
                <a:ea typeface="Josefin Sans"/>
                <a:cs typeface="Josefin Sans"/>
                <a:sym typeface="Josefin Sans"/>
              </a:rPr>
              <a:t>Source Code Web: </a:t>
            </a:r>
            <a:r>
              <a:rPr lang="en-US" sz="2799" u="sng">
                <a:solidFill>
                  <a:srgbClr val="0000FF"/>
                </a:solidFill>
                <a:latin typeface="Josefin Sans"/>
                <a:ea typeface="Josefin Sans"/>
                <a:cs typeface="Josefin Sans"/>
                <a:sym typeface="Josefin Sans"/>
                <a:hlinkClick r:id="rId8" tooltip="https://github.com/tvdat20004/NT208.O21.ANTN_MovieWeb"/>
              </a:rPr>
              <a:t>https://github.com/tvdat20004/NT208.O21.ANTN_MovieWeb</a:t>
            </a:r>
          </a:p>
        </p:txBody>
      </p:sp>
      <p:sp>
        <p:nvSpPr>
          <p:cNvPr name="TextBox 5" id="5"/>
          <p:cNvSpPr txBox="true"/>
          <p:nvPr/>
        </p:nvSpPr>
        <p:spPr>
          <a:xfrm rot="0">
            <a:off x="7124699" y="386735"/>
            <a:ext cx="9615323" cy="1289138"/>
          </a:xfrm>
          <a:prstGeom prst="rect">
            <a:avLst/>
          </a:prstGeom>
        </p:spPr>
        <p:txBody>
          <a:bodyPr anchor="t" rtlCol="false" tIns="0" lIns="0" bIns="0" rIns="0">
            <a:spAutoFit/>
          </a:bodyPr>
          <a:lstStyle/>
          <a:p>
            <a:pPr algn="l">
              <a:lnSpc>
                <a:spcPts val="9270"/>
              </a:lnSpc>
            </a:pPr>
            <a:r>
              <a:rPr lang="en-US" sz="6621" b="true">
                <a:solidFill>
                  <a:srgbClr val="2B4B82"/>
                </a:solidFill>
                <a:latin typeface="Arimo Bold"/>
                <a:ea typeface="Arimo Bold"/>
                <a:cs typeface="Arimo Bold"/>
                <a:sym typeface="Arimo Bold"/>
              </a:rPr>
              <a:t>5. Tài liệu tham khảo</a:t>
            </a:r>
          </a:p>
        </p:txBody>
      </p:sp>
      <p:sp>
        <p:nvSpPr>
          <p:cNvPr name="TextBox 6" id="6"/>
          <p:cNvSpPr txBox="true"/>
          <p:nvPr/>
        </p:nvSpPr>
        <p:spPr>
          <a:xfrm rot="0">
            <a:off x="12968759" y="9529756"/>
            <a:ext cx="5110721" cy="356219"/>
          </a:xfrm>
          <a:prstGeom prst="rect">
            <a:avLst/>
          </a:prstGeom>
        </p:spPr>
        <p:txBody>
          <a:bodyPr anchor="t" rtlCol="false" tIns="0" lIns="0" bIns="0" rIns="0">
            <a:spAutoFit/>
          </a:bodyPr>
          <a:lstStyle/>
          <a:p>
            <a:pPr algn="r">
              <a:lnSpc>
                <a:spcPts val="2938"/>
              </a:lnSpc>
            </a:pPr>
            <a:r>
              <a:rPr lang="en-US" sz="2099" spc="125">
                <a:solidFill>
                  <a:srgbClr val="5A4056"/>
                </a:solidFill>
                <a:latin typeface="Muli"/>
                <a:ea typeface="Muli"/>
                <a:cs typeface="Muli"/>
                <a:sym typeface="Muli"/>
              </a:rPr>
              <a:t>TRANG 23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743612" y="4086978"/>
            <a:ext cx="8400388" cy="2107301"/>
          </a:xfrm>
          <a:prstGeom prst="rect">
            <a:avLst/>
          </a:prstGeom>
        </p:spPr>
        <p:txBody>
          <a:bodyPr anchor="t" rtlCol="false" tIns="0" lIns="0" bIns="0" rIns="0">
            <a:spAutoFit/>
          </a:bodyPr>
          <a:lstStyle/>
          <a:p>
            <a:pPr algn="ctr">
              <a:lnSpc>
                <a:spcPts val="8741"/>
              </a:lnSpc>
            </a:pPr>
            <a:r>
              <a:rPr lang="en-US" b="true" sz="9298" spc="-101">
                <a:solidFill>
                  <a:srgbClr val="2B4B82"/>
                </a:solidFill>
                <a:latin typeface="Arimo Bold"/>
                <a:ea typeface="Arimo Bold"/>
                <a:cs typeface="Arimo Bold"/>
                <a:sym typeface="Arimo Bold"/>
              </a:rPr>
              <a:t>Thank you for reading</a:t>
            </a:r>
          </a:p>
        </p:txBody>
      </p:sp>
      <p:sp>
        <p:nvSpPr>
          <p:cNvPr name="Freeform 3" id="3"/>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23" t="0" r="-23" b="0"/>
            </a:stretch>
          </a:blipFill>
        </p:spPr>
      </p:sp>
      <p:sp>
        <p:nvSpPr>
          <p:cNvPr name="Freeform 4" id="4"/>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2"/>
                </a:lnTo>
                <a:lnTo>
                  <a:pt x="0" y="2713672"/>
                </a:lnTo>
                <a:lnTo>
                  <a:pt x="0" y="0"/>
                </a:lnTo>
                <a:close/>
              </a:path>
            </a:pathLst>
          </a:custGeom>
          <a:blipFill>
            <a:blip r:embed="rId2">
              <a:extLst>
                <a:ext uri="{96DAC541-7B7A-43D3-8B79-37D633B846F1}">
                  <asvg:svgBlip xmlns:asvg="http://schemas.microsoft.com/office/drawing/2016/SVG/main" r:embed="rId3"/>
                </a:ext>
              </a:extLst>
            </a:blip>
            <a:stretch>
              <a:fillRect l="-36" t="0" r="-36" b="0"/>
            </a:stretch>
          </a:blipFill>
        </p:spPr>
      </p:sp>
      <p:sp>
        <p:nvSpPr>
          <p:cNvPr name="Freeform 5" id="5"/>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136" r="0" b="-136"/>
            </a:stretch>
          </a:blipFill>
        </p:spPr>
      </p:sp>
      <p:sp>
        <p:nvSpPr>
          <p:cNvPr name="Freeform 6" id="6"/>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136" r="0" b="-136"/>
            </a:stretch>
          </a:blipFill>
        </p:spPr>
      </p:sp>
    </p:spTree>
  </p:cSld>
  <p:clrMapOvr>
    <a:masterClrMapping/>
  </p:clrMapOvr>
</p:sld>
</file>

<file path=ppt/slides/slide25.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64116" y="1632608"/>
          <a:ext cx="17159767" cy="7935153"/>
        </p:xfrm>
        <a:graphic>
          <a:graphicData uri="http://schemas.openxmlformats.org/drawingml/2006/table">
            <a:tbl>
              <a:tblPr/>
              <a:tblGrid>
                <a:gridCol w="5004108"/>
                <a:gridCol w="5004108"/>
                <a:gridCol w="7151551"/>
              </a:tblGrid>
              <a:tr h="1499751">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Họ và tên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MSSV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Công việc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0413">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Lê Vũ Ca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22520140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Viết file yaml, kịch bản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03036">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Nguyễn Hoàng Duy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22520329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Kịch bản 3, database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5863">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Trần Hữu Hiếu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22520444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Viết file yaml, kịch bản 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32593">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Võ Nhật Hoàng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22520481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Deploy hệ thống, kịch bản 4 và 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83498">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Võ Nguyễn Thái Học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22520489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8"/>
                        </a:lnSpc>
                        <a:defRPr/>
                      </a:pPr>
                      <a:r>
                        <a:rPr lang="en-US" sz="2798" b="true">
                          <a:solidFill>
                            <a:srgbClr val="000000"/>
                          </a:solidFill>
                          <a:latin typeface="Muli Bold"/>
                          <a:ea typeface="Muli Bold"/>
                          <a:cs typeface="Muli Bold"/>
                          <a:sym typeface="Muli Bold"/>
                        </a:rPr>
                        <a:t>Dockerfile và image, hoàn thiện source code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449517" y="283083"/>
            <a:ext cx="12074602" cy="1007145"/>
          </a:xfrm>
          <a:prstGeom prst="rect">
            <a:avLst/>
          </a:prstGeom>
        </p:spPr>
        <p:txBody>
          <a:bodyPr anchor="t" rtlCol="false" tIns="0" lIns="0" bIns="0" rIns="0">
            <a:spAutoFit/>
          </a:bodyPr>
          <a:lstStyle/>
          <a:p>
            <a:pPr algn="l">
              <a:lnSpc>
                <a:spcPts val="8009"/>
              </a:lnSpc>
            </a:pPr>
            <a:r>
              <a:rPr lang="en-US" sz="5721" b="true">
                <a:solidFill>
                  <a:srgbClr val="2B4B82"/>
                </a:solidFill>
                <a:latin typeface="Arimo Bold"/>
                <a:ea typeface="Arimo Bold"/>
                <a:cs typeface="Arimo Bold"/>
                <a:sym typeface="Arimo Bold"/>
              </a:rPr>
              <a:t>Thành viên và phân chia công việc</a:t>
            </a:r>
          </a:p>
        </p:txBody>
      </p:sp>
      <p:sp>
        <p:nvSpPr>
          <p:cNvPr name="TextBox 4" id="4"/>
          <p:cNvSpPr txBox="true"/>
          <p:nvPr/>
        </p:nvSpPr>
        <p:spPr>
          <a:xfrm rot="0">
            <a:off x="13177279" y="9872041"/>
            <a:ext cx="5110721" cy="356219"/>
          </a:xfrm>
          <a:prstGeom prst="rect">
            <a:avLst/>
          </a:prstGeom>
        </p:spPr>
        <p:txBody>
          <a:bodyPr anchor="t" rtlCol="false" tIns="0" lIns="0" bIns="0" rIns="0">
            <a:spAutoFit/>
          </a:bodyPr>
          <a:lstStyle/>
          <a:p>
            <a:pPr algn="r">
              <a:lnSpc>
                <a:spcPts val="2938"/>
              </a:lnSpc>
            </a:pPr>
            <a:r>
              <a:rPr lang="en-US" sz="2099" spc="125">
                <a:solidFill>
                  <a:srgbClr val="5A4056"/>
                </a:solidFill>
                <a:latin typeface="Muli"/>
                <a:ea typeface="Muli"/>
                <a:cs typeface="Muli"/>
                <a:sym typeface="Muli"/>
              </a:rPr>
              <a:t>TRANG 24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9F6FF"/>
        </a:solidFill>
      </p:bgPr>
    </p:bg>
    <p:spTree>
      <p:nvGrpSpPr>
        <p:cNvPr id="1" name=""/>
        <p:cNvGrpSpPr/>
        <p:nvPr/>
      </p:nvGrpSpPr>
      <p:grpSpPr>
        <a:xfrm>
          <a:off x="0" y="0"/>
          <a:ext cx="0" cy="0"/>
          <a:chOff x="0" y="0"/>
          <a:chExt cx="0" cy="0"/>
        </a:xfrm>
      </p:grpSpPr>
      <p:sp>
        <p:nvSpPr>
          <p:cNvPr name="TextBox 2" id="2"/>
          <p:cNvSpPr txBox="true"/>
          <p:nvPr/>
        </p:nvSpPr>
        <p:spPr>
          <a:xfrm rot="0">
            <a:off x="533400" y="530922"/>
            <a:ext cx="11105582" cy="1009650"/>
          </a:xfrm>
          <a:prstGeom prst="rect">
            <a:avLst/>
          </a:prstGeom>
        </p:spPr>
        <p:txBody>
          <a:bodyPr anchor="t" rtlCol="false" tIns="0" lIns="0" bIns="0" rIns="0">
            <a:spAutoFit/>
          </a:bodyPr>
          <a:lstStyle/>
          <a:p>
            <a:pPr algn="l" marL="1463040" indent="-487680" lvl="2">
              <a:lnSpc>
                <a:spcPts val="7680"/>
              </a:lnSpc>
              <a:buAutoNum type="arabicPeriod" startAt="1"/>
            </a:pPr>
            <a:r>
              <a:rPr lang="en-US" sz="6400">
                <a:solidFill>
                  <a:srgbClr val="000000"/>
                </a:solidFill>
                <a:latin typeface="Josefin Sans"/>
                <a:ea typeface="Josefin Sans"/>
                <a:cs typeface="Josefin Sans"/>
                <a:sym typeface="Josefin Sans"/>
              </a:rPr>
              <a:t>Sơ lượt về cơ sở lý thuyết</a:t>
            </a:r>
          </a:p>
        </p:txBody>
      </p:sp>
      <p:sp>
        <p:nvSpPr>
          <p:cNvPr name="TextBox 3" id="3"/>
          <p:cNvSpPr txBox="true"/>
          <p:nvPr/>
        </p:nvSpPr>
        <p:spPr>
          <a:xfrm rot="0">
            <a:off x="12980239" y="9627423"/>
            <a:ext cx="5110721" cy="339711"/>
          </a:xfrm>
          <a:prstGeom prst="rect">
            <a:avLst/>
          </a:prstGeom>
        </p:spPr>
        <p:txBody>
          <a:bodyPr anchor="t" rtlCol="false" tIns="0" lIns="0" bIns="0" rIns="0">
            <a:spAutoFit/>
          </a:bodyPr>
          <a:lstStyle/>
          <a:p>
            <a:pPr algn="r">
              <a:lnSpc>
                <a:spcPts val="2798"/>
              </a:lnSpc>
            </a:pPr>
            <a:r>
              <a:rPr lang="en-US" sz="1999" spc="119">
                <a:solidFill>
                  <a:srgbClr val="000000"/>
                </a:solidFill>
                <a:latin typeface="Muli"/>
                <a:ea typeface="Muli"/>
                <a:cs typeface="Muli"/>
                <a:sym typeface="Muli"/>
              </a:rPr>
              <a:t>TRANG 3</a:t>
            </a:r>
          </a:p>
        </p:txBody>
      </p:sp>
      <p:sp>
        <p:nvSpPr>
          <p:cNvPr name="TextBox 4" id="4"/>
          <p:cNvSpPr txBox="true"/>
          <p:nvPr/>
        </p:nvSpPr>
        <p:spPr>
          <a:xfrm rot="0">
            <a:off x="1438740" y="1585235"/>
            <a:ext cx="4019669" cy="705125"/>
          </a:xfrm>
          <a:prstGeom prst="rect">
            <a:avLst/>
          </a:prstGeom>
        </p:spPr>
        <p:txBody>
          <a:bodyPr anchor="t" rtlCol="false" tIns="0" lIns="0" bIns="0" rIns="0">
            <a:spAutoFit/>
          </a:bodyPr>
          <a:lstStyle/>
          <a:p>
            <a:pPr algn="l">
              <a:lnSpc>
                <a:spcPts val="5038"/>
              </a:lnSpc>
            </a:pPr>
            <a:r>
              <a:rPr lang="en-US" sz="3598">
                <a:solidFill>
                  <a:srgbClr val="000000"/>
                </a:solidFill>
                <a:latin typeface="Josefin Sans"/>
                <a:ea typeface="Josefin Sans"/>
                <a:cs typeface="Josefin Sans"/>
                <a:sym typeface="Josefin Sans"/>
              </a:rPr>
              <a:t>a. Docker </a:t>
            </a:r>
          </a:p>
        </p:txBody>
      </p:sp>
      <p:sp>
        <p:nvSpPr>
          <p:cNvPr name="TextBox 5" id="5"/>
          <p:cNvSpPr txBox="true"/>
          <p:nvPr/>
        </p:nvSpPr>
        <p:spPr>
          <a:xfrm rot="0">
            <a:off x="1438740" y="2358634"/>
            <a:ext cx="14412606" cy="190878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Docker là một nền tảng containerize, cung cấp các công cụ để xây dựng, chạy, quản lý và phân phối các ứng dụng được đóng gói trong các image.</a:t>
            </a:r>
          </a:p>
        </p:txBody>
      </p:sp>
      <p:sp>
        <p:nvSpPr>
          <p:cNvPr name="TextBox 6" id="6"/>
          <p:cNvSpPr txBox="true"/>
          <p:nvPr/>
        </p:nvSpPr>
        <p:spPr>
          <a:xfrm rot="0">
            <a:off x="1438740" y="4582778"/>
            <a:ext cx="13377537" cy="718186"/>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Ưu điểm: Nhẹ, hiệu quả, di động, tiết kiệm tài nguyên</a:t>
            </a:r>
          </a:p>
        </p:txBody>
      </p:sp>
      <p:sp>
        <p:nvSpPr>
          <p:cNvPr name="TextBox 7" id="7"/>
          <p:cNvSpPr txBox="true"/>
          <p:nvPr/>
        </p:nvSpPr>
        <p:spPr>
          <a:xfrm rot="0">
            <a:off x="1438740" y="5694686"/>
            <a:ext cx="14630400" cy="1987528"/>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Nhược điểm: Quy mô nhỏ, khả năng mở rộng và phục hồi còn nhiều hạn chế.</a:t>
            </a:r>
          </a:p>
          <a:p>
            <a:pPr algn="l" marL="822835" indent="-274278" lvl="2">
              <a:lnSpc>
                <a:spcPts val="5038"/>
              </a:lnSpc>
            </a:pPr>
          </a:p>
        </p:txBody>
      </p:sp>
      <p:sp>
        <p:nvSpPr>
          <p:cNvPr name="TextBox 8" id="8"/>
          <p:cNvSpPr txBox="true"/>
          <p:nvPr/>
        </p:nvSpPr>
        <p:spPr>
          <a:xfrm rot="0">
            <a:off x="1438740" y="7596489"/>
            <a:ext cx="14630400" cy="1987528"/>
          </a:xfrm>
          <a:prstGeom prst="rect">
            <a:avLst/>
          </a:prstGeom>
        </p:spPr>
        <p:txBody>
          <a:bodyPr anchor="t" rtlCol="false" tIns="0" lIns="0" bIns="0" rIns="0">
            <a:spAutoFit/>
          </a:bodyPr>
          <a:lstStyle/>
          <a:p>
            <a:pPr algn="l">
              <a:lnSpc>
                <a:spcPts val="5038"/>
              </a:lnSpc>
            </a:pPr>
            <a:r>
              <a:rPr lang="en-US" sz="3598">
                <a:solidFill>
                  <a:srgbClr val="000000"/>
                </a:solidFill>
                <a:latin typeface="Josefin Sans"/>
                <a:ea typeface="Josefin Sans"/>
                <a:cs typeface="Josefin Sans"/>
                <a:sym typeface="Josefin Sans"/>
              </a:rPr>
              <a:t>=&gt; khi sử dụng Docker để quản lý nhiều container thì việc theo dõi, quản lý và điều phối các container trở nên khó khăn. Do đó dùng Kubernetes để khắc phục những hạn chế này.</a:t>
            </a:r>
          </a:p>
        </p:txBody>
      </p:sp>
      <p:grpSp>
        <p:nvGrpSpPr>
          <p:cNvPr name="Group 9" id="9"/>
          <p:cNvGrpSpPr/>
          <p:nvPr/>
        </p:nvGrpSpPr>
        <p:grpSpPr>
          <a:xfrm rot="0">
            <a:off x="15000297" y="379069"/>
            <a:ext cx="2647468" cy="2556229"/>
            <a:chOff x="0" y="0"/>
            <a:chExt cx="3529957" cy="3408305"/>
          </a:xfrm>
        </p:grpSpPr>
        <p:sp>
          <p:nvSpPr>
            <p:cNvPr name="Freeform 10" id="10"/>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11" id="11"/>
          <p:cNvSpPr/>
          <p:nvPr/>
        </p:nvSpPr>
        <p:spPr>
          <a:xfrm flipH="false" flipV="false" rot="0">
            <a:off x="15334685" y="1115340"/>
            <a:ext cx="1978692" cy="1083689"/>
          </a:xfrm>
          <a:custGeom>
            <a:avLst/>
            <a:gdLst/>
            <a:ahLst/>
            <a:cxnLst/>
            <a:rect r="r" b="b" t="t" l="l"/>
            <a:pathLst>
              <a:path h="1083689" w="1978692">
                <a:moveTo>
                  <a:pt x="0" y="0"/>
                </a:moveTo>
                <a:lnTo>
                  <a:pt x="1978692" y="0"/>
                </a:lnTo>
                <a:lnTo>
                  <a:pt x="1978692" y="1083689"/>
                </a:lnTo>
                <a:lnTo>
                  <a:pt x="0" y="1083689"/>
                </a:lnTo>
                <a:lnTo>
                  <a:pt x="0" y="0"/>
                </a:lnTo>
                <a:close/>
              </a:path>
            </a:pathLst>
          </a:custGeom>
          <a:blipFill>
            <a:blip r:embed="rId2"/>
            <a:stretch>
              <a:fillRect l="0" t="0" r="0" b="-51485"/>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9F6FF"/>
        </a:solidFill>
      </p:bgPr>
    </p:bg>
    <p:spTree>
      <p:nvGrpSpPr>
        <p:cNvPr id="1" name=""/>
        <p:cNvGrpSpPr/>
        <p:nvPr/>
      </p:nvGrpSpPr>
      <p:grpSpPr>
        <a:xfrm>
          <a:off x="0" y="0"/>
          <a:ext cx="0" cy="0"/>
          <a:chOff x="0" y="0"/>
          <a:chExt cx="0" cy="0"/>
        </a:xfrm>
      </p:grpSpPr>
      <p:sp>
        <p:nvSpPr>
          <p:cNvPr name="TextBox 2" id="2"/>
          <p:cNvSpPr txBox="true"/>
          <p:nvPr/>
        </p:nvSpPr>
        <p:spPr>
          <a:xfrm rot="0">
            <a:off x="12946435" y="9641374"/>
            <a:ext cx="5110721" cy="339711"/>
          </a:xfrm>
          <a:prstGeom prst="rect">
            <a:avLst/>
          </a:prstGeom>
        </p:spPr>
        <p:txBody>
          <a:bodyPr anchor="t" rtlCol="false" tIns="0" lIns="0" bIns="0" rIns="0">
            <a:spAutoFit/>
          </a:bodyPr>
          <a:lstStyle/>
          <a:p>
            <a:pPr algn="r">
              <a:lnSpc>
                <a:spcPts val="2798"/>
              </a:lnSpc>
            </a:pPr>
            <a:r>
              <a:rPr lang="en-US" sz="1999" spc="119">
                <a:solidFill>
                  <a:srgbClr val="000000"/>
                </a:solidFill>
                <a:latin typeface="Muli"/>
                <a:ea typeface="Muli"/>
                <a:cs typeface="Muli"/>
                <a:sym typeface="Muli"/>
              </a:rPr>
              <a:t>TRANG 4</a:t>
            </a:r>
          </a:p>
        </p:txBody>
      </p:sp>
      <p:sp>
        <p:nvSpPr>
          <p:cNvPr name="TextBox 3" id="3"/>
          <p:cNvSpPr txBox="true"/>
          <p:nvPr/>
        </p:nvSpPr>
        <p:spPr>
          <a:xfrm rot="0">
            <a:off x="1438740" y="2745802"/>
            <a:ext cx="14412606" cy="70512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Còn được gọi là k8s, là một nền tảng mã nguồn mở</a:t>
            </a:r>
          </a:p>
        </p:txBody>
      </p:sp>
      <p:sp>
        <p:nvSpPr>
          <p:cNvPr name="TextBox 4" id="4"/>
          <p:cNvSpPr txBox="true"/>
          <p:nvPr/>
        </p:nvSpPr>
        <p:spPr>
          <a:xfrm rot="0">
            <a:off x="1438740" y="6660293"/>
            <a:ext cx="14630400" cy="1987528"/>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Cung cấp framework để chạy hệ thống phân tán một cách dễ dàng, linh hoạt</a:t>
            </a:r>
          </a:p>
          <a:p>
            <a:pPr algn="l" marL="822835" indent="-274278" lvl="2">
              <a:lnSpc>
                <a:spcPts val="5038"/>
              </a:lnSpc>
            </a:pPr>
          </a:p>
        </p:txBody>
      </p:sp>
      <p:sp>
        <p:nvSpPr>
          <p:cNvPr name="TextBox 5" id="5"/>
          <p:cNvSpPr txBox="true"/>
          <p:nvPr/>
        </p:nvSpPr>
        <p:spPr>
          <a:xfrm rot="0">
            <a:off x="1438740" y="4048966"/>
            <a:ext cx="14412606" cy="70512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Được phát triển bởi Google và hiện tại được quản lý bởi CNCF</a:t>
            </a:r>
          </a:p>
        </p:txBody>
      </p:sp>
      <p:sp>
        <p:nvSpPr>
          <p:cNvPr name="TextBox 6" id="6"/>
          <p:cNvSpPr txBox="true"/>
          <p:nvPr/>
        </p:nvSpPr>
        <p:spPr>
          <a:xfrm rot="0">
            <a:off x="1438740" y="5355093"/>
            <a:ext cx="14412606" cy="70512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Dùng để quản lý và điều phối các containerized applications </a:t>
            </a:r>
          </a:p>
        </p:txBody>
      </p:sp>
      <p:grpSp>
        <p:nvGrpSpPr>
          <p:cNvPr name="Group 7" id="7"/>
          <p:cNvGrpSpPr/>
          <p:nvPr/>
        </p:nvGrpSpPr>
        <p:grpSpPr>
          <a:xfrm rot="0">
            <a:off x="15000297" y="379069"/>
            <a:ext cx="2647468" cy="2556229"/>
            <a:chOff x="0" y="0"/>
            <a:chExt cx="3529957" cy="3408305"/>
          </a:xfrm>
        </p:grpSpPr>
        <p:sp>
          <p:nvSpPr>
            <p:cNvPr name="Freeform 8" id="8"/>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9" id="9" descr="Icon  Description automatically generated"/>
          <p:cNvSpPr/>
          <p:nvPr/>
        </p:nvSpPr>
        <p:spPr>
          <a:xfrm flipH="false" flipV="false" rot="0">
            <a:off x="15214852" y="538864"/>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
        <p:nvSpPr>
          <p:cNvPr name="TextBox 10" id="10"/>
          <p:cNvSpPr txBox="true"/>
          <p:nvPr/>
        </p:nvSpPr>
        <p:spPr>
          <a:xfrm rot="0">
            <a:off x="533400" y="530922"/>
            <a:ext cx="11105582" cy="1009650"/>
          </a:xfrm>
          <a:prstGeom prst="rect">
            <a:avLst/>
          </a:prstGeom>
        </p:spPr>
        <p:txBody>
          <a:bodyPr anchor="t" rtlCol="false" tIns="0" lIns="0" bIns="0" rIns="0">
            <a:spAutoFit/>
          </a:bodyPr>
          <a:lstStyle/>
          <a:p>
            <a:pPr algn="l" marL="1463040" indent="-487680" lvl="2">
              <a:lnSpc>
                <a:spcPts val="7680"/>
              </a:lnSpc>
              <a:buAutoNum type="arabicPeriod" startAt="1"/>
            </a:pPr>
            <a:r>
              <a:rPr lang="en-US" sz="6400">
                <a:solidFill>
                  <a:srgbClr val="000000"/>
                </a:solidFill>
                <a:latin typeface="Josefin Sans"/>
                <a:ea typeface="Josefin Sans"/>
                <a:cs typeface="Josefin Sans"/>
                <a:sym typeface="Josefin Sans"/>
              </a:rPr>
              <a:t>Sơ lượt về cơ sở lý thuyết</a:t>
            </a:r>
          </a:p>
        </p:txBody>
      </p:sp>
      <p:sp>
        <p:nvSpPr>
          <p:cNvPr name="TextBox 11" id="11"/>
          <p:cNvSpPr txBox="true"/>
          <p:nvPr/>
        </p:nvSpPr>
        <p:spPr>
          <a:xfrm rot="0">
            <a:off x="1438740" y="1585235"/>
            <a:ext cx="4019669" cy="705125"/>
          </a:xfrm>
          <a:prstGeom prst="rect">
            <a:avLst/>
          </a:prstGeom>
        </p:spPr>
        <p:txBody>
          <a:bodyPr anchor="t" rtlCol="false" tIns="0" lIns="0" bIns="0" rIns="0">
            <a:spAutoFit/>
          </a:bodyPr>
          <a:lstStyle/>
          <a:p>
            <a:pPr algn="l">
              <a:lnSpc>
                <a:spcPts val="5038"/>
              </a:lnSpc>
            </a:pPr>
            <a:r>
              <a:rPr lang="en-US" sz="3598">
                <a:solidFill>
                  <a:srgbClr val="000000"/>
                </a:solidFill>
                <a:latin typeface="Josefin Sans"/>
                <a:ea typeface="Josefin Sans"/>
                <a:cs typeface="Josefin Sans"/>
                <a:sym typeface="Josefin Sans"/>
              </a:rPr>
              <a:t>b. Kubernetes là gì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3008327" y="9668377"/>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5</a:t>
            </a:r>
          </a:p>
        </p:txBody>
      </p:sp>
      <p:sp>
        <p:nvSpPr>
          <p:cNvPr name="TextBox 3" id="3"/>
          <p:cNvSpPr txBox="true"/>
          <p:nvPr/>
        </p:nvSpPr>
        <p:spPr>
          <a:xfrm rot="0">
            <a:off x="533400" y="530922"/>
            <a:ext cx="11105582" cy="1009650"/>
          </a:xfrm>
          <a:prstGeom prst="rect">
            <a:avLst/>
          </a:prstGeom>
        </p:spPr>
        <p:txBody>
          <a:bodyPr anchor="t" rtlCol="false" tIns="0" lIns="0" bIns="0" rIns="0">
            <a:spAutoFit/>
          </a:bodyPr>
          <a:lstStyle/>
          <a:p>
            <a:pPr algn="l" marL="1463040" indent="-487680" lvl="2">
              <a:lnSpc>
                <a:spcPts val="7680"/>
              </a:lnSpc>
              <a:buAutoNum type="arabicPeriod" startAt="1"/>
            </a:pPr>
            <a:r>
              <a:rPr lang="en-US" sz="6400">
                <a:solidFill>
                  <a:srgbClr val="31356E"/>
                </a:solidFill>
                <a:latin typeface="Josefin Sans"/>
                <a:ea typeface="Josefin Sans"/>
                <a:cs typeface="Josefin Sans"/>
                <a:sym typeface="Josefin Sans"/>
              </a:rPr>
              <a:t>Sơ lượt về cơ sở lý thuyết</a:t>
            </a:r>
          </a:p>
        </p:txBody>
      </p:sp>
      <p:sp>
        <p:nvSpPr>
          <p:cNvPr name="TextBox 4" id="4"/>
          <p:cNvSpPr txBox="true"/>
          <p:nvPr/>
        </p:nvSpPr>
        <p:spPr>
          <a:xfrm rot="0">
            <a:off x="1438740" y="1585235"/>
            <a:ext cx="9838860" cy="705125"/>
          </a:xfrm>
          <a:prstGeom prst="rect">
            <a:avLst/>
          </a:prstGeom>
        </p:spPr>
        <p:txBody>
          <a:bodyPr anchor="t" rtlCol="false" tIns="0" lIns="0" bIns="0" rIns="0">
            <a:spAutoFit/>
          </a:bodyPr>
          <a:lstStyle/>
          <a:p>
            <a:pPr algn="l">
              <a:lnSpc>
                <a:spcPts val="5038"/>
              </a:lnSpc>
            </a:pPr>
            <a:r>
              <a:rPr lang="en-US" sz="3598">
                <a:solidFill>
                  <a:srgbClr val="31356E"/>
                </a:solidFill>
                <a:latin typeface="Josefin Sans"/>
                <a:ea typeface="Josefin Sans"/>
                <a:cs typeface="Josefin Sans"/>
                <a:sym typeface="Josefin Sans"/>
              </a:rPr>
              <a:t>b. Kiến trúc của kubernetes</a:t>
            </a:r>
          </a:p>
        </p:txBody>
      </p:sp>
      <p:grpSp>
        <p:nvGrpSpPr>
          <p:cNvPr name="Group 5" id="5"/>
          <p:cNvGrpSpPr/>
          <p:nvPr/>
        </p:nvGrpSpPr>
        <p:grpSpPr>
          <a:xfrm rot="0">
            <a:off x="685800" y="2290360"/>
            <a:ext cx="15544800" cy="7717728"/>
            <a:chOff x="0" y="0"/>
            <a:chExt cx="20726400" cy="10290304"/>
          </a:xfrm>
        </p:grpSpPr>
        <p:sp>
          <p:nvSpPr>
            <p:cNvPr name="Freeform 6" id="6"/>
            <p:cNvSpPr/>
            <p:nvPr/>
          </p:nvSpPr>
          <p:spPr>
            <a:xfrm flipH="false" flipV="false" rot="0">
              <a:off x="0" y="0"/>
              <a:ext cx="20726400" cy="10290302"/>
            </a:xfrm>
            <a:custGeom>
              <a:avLst/>
              <a:gdLst/>
              <a:ahLst/>
              <a:cxnLst/>
              <a:rect r="r" b="b" t="t" l="l"/>
              <a:pathLst>
                <a:path h="10290302" w="20726400">
                  <a:moveTo>
                    <a:pt x="0" y="0"/>
                  </a:moveTo>
                  <a:lnTo>
                    <a:pt x="20726400" y="0"/>
                  </a:lnTo>
                  <a:lnTo>
                    <a:pt x="20726400" y="10290302"/>
                  </a:lnTo>
                  <a:lnTo>
                    <a:pt x="0" y="10290302"/>
                  </a:lnTo>
                  <a:lnTo>
                    <a:pt x="0" y="0"/>
                  </a:lnTo>
                  <a:close/>
                </a:path>
              </a:pathLst>
            </a:custGeom>
            <a:blipFill>
              <a:blip r:embed="rId2"/>
              <a:stretch>
                <a:fillRect l="-3127" t="0" r="-3127"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2968759" y="9686022"/>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6</a:t>
            </a:r>
          </a:p>
        </p:txBody>
      </p:sp>
      <p:sp>
        <p:nvSpPr>
          <p:cNvPr name="TextBox 3" id="3"/>
          <p:cNvSpPr txBox="true"/>
          <p:nvPr/>
        </p:nvSpPr>
        <p:spPr>
          <a:xfrm rot="0">
            <a:off x="533400" y="530922"/>
            <a:ext cx="11105582" cy="1009650"/>
          </a:xfrm>
          <a:prstGeom prst="rect">
            <a:avLst/>
          </a:prstGeom>
        </p:spPr>
        <p:txBody>
          <a:bodyPr anchor="t" rtlCol="false" tIns="0" lIns="0" bIns="0" rIns="0">
            <a:spAutoFit/>
          </a:bodyPr>
          <a:lstStyle/>
          <a:p>
            <a:pPr algn="l" marL="1463040" indent="-487680" lvl="2">
              <a:lnSpc>
                <a:spcPts val="7680"/>
              </a:lnSpc>
              <a:buAutoNum type="arabicPeriod" startAt="1"/>
            </a:pPr>
            <a:r>
              <a:rPr lang="en-US" sz="6400">
                <a:solidFill>
                  <a:srgbClr val="31356E"/>
                </a:solidFill>
                <a:latin typeface="Josefin Sans"/>
                <a:ea typeface="Josefin Sans"/>
                <a:cs typeface="Josefin Sans"/>
                <a:sym typeface="Josefin Sans"/>
              </a:rPr>
              <a:t>Sơ lượt về cơ sở lý thuyết</a:t>
            </a:r>
          </a:p>
        </p:txBody>
      </p:sp>
      <p:sp>
        <p:nvSpPr>
          <p:cNvPr name="TextBox 4" id="4"/>
          <p:cNvSpPr txBox="true"/>
          <p:nvPr/>
        </p:nvSpPr>
        <p:spPr>
          <a:xfrm rot="0">
            <a:off x="1438740" y="1585235"/>
            <a:ext cx="9838860" cy="705125"/>
          </a:xfrm>
          <a:prstGeom prst="rect">
            <a:avLst/>
          </a:prstGeom>
        </p:spPr>
        <p:txBody>
          <a:bodyPr anchor="t" rtlCol="false" tIns="0" lIns="0" bIns="0" rIns="0">
            <a:spAutoFit/>
          </a:bodyPr>
          <a:lstStyle/>
          <a:p>
            <a:pPr algn="l">
              <a:lnSpc>
                <a:spcPts val="5038"/>
              </a:lnSpc>
            </a:pPr>
            <a:r>
              <a:rPr lang="en-US" sz="3598">
                <a:solidFill>
                  <a:srgbClr val="31356E"/>
                </a:solidFill>
                <a:latin typeface="Josefin Sans"/>
                <a:ea typeface="Josefin Sans"/>
                <a:cs typeface="Josefin Sans"/>
                <a:sym typeface="Josefin Sans"/>
              </a:rPr>
              <a:t>c. Các thành phần của kubernetes</a:t>
            </a:r>
          </a:p>
        </p:txBody>
      </p:sp>
      <p:sp>
        <p:nvSpPr>
          <p:cNvPr name="TextBox 5" id="5"/>
          <p:cNvSpPr txBox="true"/>
          <p:nvPr/>
        </p:nvSpPr>
        <p:spPr>
          <a:xfrm rot="0">
            <a:off x="1399481" y="5237799"/>
            <a:ext cx="12611578" cy="718186"/>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31356E"/>
                </a:solidFill>
                <a:latin typeface="Josefin Sans"/>
                <a:ea typeface="Josefin Sans"/>
                <a:cs typeface="Josefin Sans"/>
                <a:sym typeface="Josefin Sans"/>
              </a:rPr>
              <a:t>Pod</a:t>
            </a:r>
          </a:p>
        </p:txBody>
      </p:sp>
      <p:sp>
        <p:nvSpPr>
          <p:cNvPr name="TextBox 6" id="6"/>
          <p:cNvSpPr txBox="true"/>
          <p:nvPr/>
        </p:nvSpPr>
        <p:spPr>
          <a:xfrm rot="0">
            <a:off x="1399481" y="6852286"/>
            <a:ext cx="12611578" cy="718186"/>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31356E"/>
                </a:solidFill>
                <a:latin typeface="Josefin Sans"/>
                <a:ea typeface="Josefin Sans"/>
                <a:cs typeface="Josefin Sans"/>
                <a:sym typeface="Josefin Sans"/>
              </a:rPr>
              <a:t>Service</a:t>
            </a:r>
          </a:p>
        </p:txBody>
      </p:sp>
      <p:sp>
        <p:nvSpPr>
          <p:cNvPr name="TextBox 7" id="7"/>
          <p:cNvSpPr txBox="true"/>
          <p:nvPr/>
        </p:nvSpPr>
        <p:spPr>
          <a:xfrm rot="0">
            <a:off x="1399481" y="3928587"/>
            <a:ext cx="12611578"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31356E"/>
                </a:solidFill>
                <a:latin typeface="Josefin Sans"/>
                <a:ea typeface="Josefin Sans"/>
                <a:cs typeface="Josefin Sans"/>
                <a:sym typeface="Josefin Sans"/>
              </a:rPr>
              <a:t>Worker Node/Master Node</a:t>
            </a:r>
          </a:p>
        </p:txBody>
      </p:sp>
      <p:sp>
        <p:nvSpPr>
          <p:cNvPr name="TextBox 8" id="8"/>
          <p:cNvSpPr txBox="true"/>
          <p:nvPr/>
        </p:nvSpPr>
        <p:spPr>
          <a:xfrm rot="0">
            <a:off x="1399481" y="2612452"/>
            <a:ext cx="12611578"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31356E"/>
                </a:solidFill>
                <a:latin typeface="Josefin Sans"/>
                <a:ea typeface="Josefin Sans"/>
                <a:cs typeface="Josefin Sans"/>
                <a:sym typeface="Josefin Sans"/>
              </a:rPr>
              <a:t>Cluster</a:t>
            </a:r>
          </a:p>
        </p:txBody>
      </p:sp>
      <p:grpSp>
        <p:nvGrpSpPr>
          <p:cNvPr name="Group 9" id="9"/>
          <p:cNvGrpSpPr/>
          <p:nvPr/>
        </p:nvGrpSpPr>
        <p:grpSpPr>
          <a:xfrm rot="0">
            <a:off x="15000297" y="379069"/>
            <a:ext cx="2647468" cy="2556229"/>
            <a:chOff x="0" y="0"/>
            <a:chExt cx="3529957" cy="3408305"/>
          </a:xfrm>
        </p:grpSpPr>
        <p:sp>
          <p:nvSpPr>
            <p:cNvPr name="Freeform 10" id="10"/>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11" id="11" descr="Icon  Description automatically generated"/>
          <p:cNvSpPr/>
          <p:nvPr/>
        </p:nvSpPr>
        <p:spPr>
          <a:xfrm flipH="false" flipV="false" rot="0">
            <a:off x="15214852" y="538864"/>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9F6FF"/>
        </a:solidFill>
      </p:bgPr>
    </p:bg>
    <p:spTree>
      <p:nvGrpSpPr>
        <p:cNvPr id="1" name=""/>
        <p:cNvGrpSpPr/>
        <p:nvPr/>
      </p:nvGrpSpPr>
      <p:grpSpPr>
        <a:xfrm>
          <a:off x="0" y="0"/>
          <a:ext cx="0" cy="0"/>
          <a:chOff x="0" y="0"/>
          <a:chExt cx="0" cy="0"/>
        </a:xfrm>
      </p:grpSpPr>
      <p:sp>
        <p:nvSpPr>
          <p:cNvPr name="TextBox 2" id="2"/>
          <p:cNvSpPr txBox="true"/>
          <p:nvPr/>
        </p:nvSpPr>
        <p:spPr>
          <a:xfrm rot="0">
            <a:off x="12924111" y="9641374"/>
            <a:ext cx="5110721" cy="339711"/>
          </a:xfrm>
          <a:prstGeom prst="rect">
            <a:avLst/>
          </a:prstGeom>
        </p:spPr>
        <p:txBody>
          <a:bodyPr anchor="t" rtlCol="false" tIns="0" lIns="0" bIns="0" rIns="0">
            <a:spAutoFit/>
          </a:bodyPr>
          <a:lstStyle/>
          <a:p>
            <a:pPr algn="r">
              <a:lnSpc>
                <a:spcPts val="2798"/>
              </a:lnSpc>
            </a:pPr>
            <a:r>
              <a:rPr lang="en-US" sz="1999" spc="119">
                <a:solidFill>
                  <a:srgbClr val="000000"/>
                </a:solidFill>
                <a:latin typeface="Muli"/>
                <a:ea typeface="Muli"/>
                <a:cs typeface="Muli"/>
                <a:sym typeface="Muli"/>
              </a:rPr>
              <a:t>TRANG 7</a:t>
            </a:r>
          </a:p>
        </p:txBody>
      </p:sp>
      <p:sp>
        <p:nvSpPr>
          <p:cNvPr name="TextBox 3" id="3"/>
          <p:cNvSpPr txBox="true"/>
          <p:nvPr/>
        </p:nvSpPr>
        <p:spPr>
          <a:xfrm rot="0">
            <a:off x="1676400" y="2533343"/>
            <a:ext cx="12611578" cy="718186"/>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Service Discovery and Load Balancing</a:t>
            </a:r>
          </a:p>
        </p:txBody>
      </p:sp>
      <p:sp>
        <p:nvSpPr>
          <p:cNvPr name="TextBox 4" id="4"/>
          <p:cNvSpPr txBox="true"/>
          <p:nvPr/>
        </p:nvSpPr>
        <p:spPr>
          <a:xfrm rot="0">
            <a:off x="1676400" y="5545124"/>
            <a:ext cx="12611578"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Automated Rollouts and Rollbacks</a:t>
            </a:r>
          </a:p>
        </p:txBody>
      </p:sp>
      <p:sp>
        <p:nvSpPr>
          <p:cNvPr name="TextBox 5" id="5"/>
          <p:cNvSpPr txBox="true"/>
          <p:nvPr/>
        </p:nvSpPr>
        <p:spPr>
          <a:xfrm rot="0">
            <a:off x="533400" y="530922"/>
            <a:ext cx="11105582" cy="1009650"/>
          </a:xfrm>
          <a:prstGeom prst="rect">
            <a:avLst/>
          </a:prstGeom>
        </p:spPr>
        <p:txBody>
          <a:bodyPr anchor="t" rtlCol="false" tIns="0" lIns="0" bIns="0" rIns="0">
            <a:spAutoFit/>
          </a:bodyPr>
          <a:lstStyle/>
          <a:p>
            <a:pPr algn="l" marL="1463040" indent="-487680" lvl="2">
              <a:lnSpc>
                <a:spcPts val="7680"/>
              </a:lnSpc>
              <a:buAutoNum type="arabicPeriod" startAt="1"/>
            </a:pPr>
            <a:r>
              <a:rPr lang="en-US" sz="6400">
                <a:solidFill>
                  <a:srgbClr val="000000"/>
                </a:solidFill>
                <a:latin typeface="Josefin Sans"/>
                <a:ea typeface="Josefin Sans"/>
                <a:cs typeface="Josefin Sans"/>
                <a:sym typeface="Josefin Sans"/>
              </a:rPr>
              <a:t>Sơ lượt về cơ sở lý thuyết</a:t>
            </a:r>
          </a:p>
        </p:txBody>
      </p:sp>
      <p:sp>
        <p:nvSpPr>
          <p:cNvPr name="TextBox 6" id="6"/>
          <p:cNvSpPr txBox="true"/>
          <p:nvPr/>
        </p:nvSpPr>
        <p:spPr>
          <a:xfrm rot="0">
            <a:off x="1438740" y="1585235"/>
            <a:ext cx="9838860" cy="632435"/>
          </a:xfrm>
          <a:prstGeom prst="rect">
            <a:avLst/>
          </a:prstGeom>
        </p:spPr>
        <p:txBody>
          <a:bodyPr anchor="t" rtlCol="false" tIns="0" lIns="0" bIns="0" rIns="0">
            <a:spAutoFit/>
          </a:bodyPr>
          <a:lstStyle/>
          <a:p>
            <a:pPr algn="l">
              <a:lnSpc>
                <a:spcPts val="5038"/>
              </a:lnSpc>
            </a:pPr>
            <a:r>
              <a:rPr lang="en-US" sz="3598">
                <a:solidFill>
                  <a:srgbClr val="000000"/>
                </a:solidFill>
                <a:latin typeface="Josefin Sans"/>
                <a:ea typeface="Josefin Sans"/>
                <a:cs typeface="Josefin Sans"/>
                <a:sym typeface="Josefin Sans"/>
              </a:rPr>
              <a:t>d. Một số tính năng của Kubernetes </a:t>
            </a:r>
          </a:p>
        </p:txBody>
      </p:sp>
      <p:grpSp>
        <p:nvGrpSpPr>
          <p:cNvPr name="Group 7" id="7"/>
          <p:cNvGrpSpPr/>
          <p:nvPr/>
        </p:nvGrpSpPr>
        <p:grpSpPr>
          <a:xfrm rot="0">
            <a:off x="15000297" y="379069"/>
            <a:ext cx="2647468" cy="2556229"/>
            <a:chOff x="0" y="0"/>
            <a:chExt cx="3529957" cy="3408305"/>
          </a:xfrm>
        </p:grpSpPr>
        <p:sp>
          <p:nvSpPr>
            <p:cNvPr name="Freeform 8" id="8"/>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9" id="9" descr="Icon  Description automatically generated"/>
          <p:cNvSpPr/>
          <p:nvPr/>
        </p:nvSpPr>
        <p:spPr>
          <a:xfrm flipH="false" flipV="false" rot="0">
            <a:off x="15214852" y="538864"/>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
        <p:nvSpPr>
          <p:cNvPr name="TextBox 10" id="10"/>
          <p:cNvSpPr txBox="true"/>
          <p:nvPr/>
        </p:nvSpPr>
        <p:spPr>
          <a:xfrm rot="0">
            <a:off x="1676400" y="3565854"/>
            <a:ext cx="12611578" cy="718186"/>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Self-Healing</a:t>
            </a:r>
          </a:p>
        </p:txBody>
      </p:sp>
      <p:sp>
        <p:nvSpPr>
          <p:cNvPr name="TextBox 11" id="11"/>
          <p:cNvSpPr txBox="true"/>
          <p:nvPr/>
        </p:nvSpPr>
        <p:spPr>
          <a:xfrm rot="0">
            <a:off x="1676400" y="4511065"/>
            <a:ext cx="12611578"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Horizontal scaling</a:t>
            </a:r>
          </a:p>
        </p:txBody>
      </p:sp>
      <p:sp>
        <p:nvSpPr>
          <p:cNvPr name="TextBox 12" id="12"/>
          <p:cNvSpPr txBox="true"/>
          <p:nvPr/>
        </p:nvSpPr>
        <p:spPr>
          <a:xfrm rot="0">
            <a:off x="1676400" y="6663360"/>
            <a:ext cx="12611578"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Automatic bin packing</a:t>
            </a:r>
            <a:r>
              <a:rPr lang="en-US" sz="3598">
                <a:solidFill>
                  <a:srgbClr val="000000"/>
                </a:solidFill>
                <a:latin typeface="Josefin Sans"/>
                <a:ea typeface="Josefin Sans"/>
                <a:cs typeface="Josefin Sans"/>
                <a:sym typeface="Josefin Sans"/>
              </a:rPr>
              <a:t> </a:t>
            </a:r>
          </a:p>
        </p:txBody>
      </p:sp>
      <p:sp>
        <p:nvSpPr>
          <p:cNvPr name="TextBox 13" id="13"/>
          <p:cNvSpPr txBox="true"/>
          <p:nvPr/>
        </p:nvSpPr>
        <p:spPr>
          <a:xfrm rot="0">
            <a:off x="1676400" y="7894155"/>
            <a:ext cx="12611578" cy="632435"/>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High availability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TextBox 2" id="2"/>
          <p:cNvSpPr txBox="true"/>
          <p:nvPr/>
        </p:nvSpPr>
        <p:spPr>
          <a:xfrm rot="0">
            <a:off x="12879463" y="9705975"/>
            <a:ext cx="5110721" cy="339711"/>
          </a:xfrm>
          <a:prstGeom prst="rect">
            <a:avLst/>
          </a:prstGeom>
        </p:spPr>
        <p:txBody>
          <a:bodyPr anchor="t" rtlCol="false" tIns="0" lIns="0" bIns="0" rIns="0">
            <a:spAutoFit/>
          </a:bodyPr>
          <a:lstStyle/>
          <a:p>
            <a:pPr algn="r">
              <a:lnSpc>
                <a:spcPts val="2798"/>
              </a:lnSpc>
            </a:pPr>
            <a:r>
              <a:rPr lang="en-US" sz="1999" spc="119">
                <a:solidFill>
                  <a:srgbClr val="5A4056"/>
                </a:solidFill>
                <a:latin typeface="Muli"/>
                <a:ea typeface="Muli"/>
                <a:cs typeface="Muli"/>
                <a:sym typeface="Muli"/>
              </a:rPr>
              <a:t>TRANG 8</a:t>
            </a:r>
          </a:p>
        </p:txBody>
      </p:sp>
      <p:sp>
        <p:nvSpPr>
          <p:cNvPr name="TextBox 3" id="3"/>
          <p:cNvSpPr txBox="true"/>
          <p:nvPr/>
        </p:nvSpPr>
        <p:spPr>
          <a:xfrm rot="0">
            <a:off x="533400" y="530922"/>
            <a:ext cx="15544800" cy="1005859"/>
          </a:xfrm>
          <a:prstGeom prst="rect">
            <a:avLst/>
          </a:prstGeom>
        </p:spPr>
        <p:txBody>
          <a:bodyPr anchor="t" rtlCol="false" tIns="0" lIns="0" bIns="0" rIns="0">
            <a:spAutoFit/>
          </a:bodyPr>
          <a:lstStyle/>
          <a:p>
            <a:pPr algn="l">
              <a:lnSpc>
                <a:spcPts val="7680"/>
              </a:lnSpc>
            </a:pPr>
            <a:r>
              <a:rPr lang="en-US" sz="6400">
                <a:solidFill>
                  <a:srgbClr val="31356E"/>
                </a:solidFill>
                <a:latin typeface="Josefin Sans"/>
                <a:ea typeface="Josefin Sans"/>
                <a:cs typeface="Josefin Sans"/>
                <a:sym typeface="Josefin Sans"/>
              </a:rPr>
              <a:t>2. Thiết kế mô hình</a:t>
            </a:r>
          </a:p>
        </p:txBody>
      </p:sp>
      <p:sp>
        <p:nvSpPr>
          <p:cNvPr name="Freeform 4" id="4" descr="Không có mô tả."/>
          <p:cNvSpPr/>
          <p:nvPr/>
        </p:nvSpPr>
        <p:spPr>
          <a:xfrm flipH="false" flipV="false" rot="0">
            <a:off x="1295399" y="1714500"/>
            <a:ext cx="13953067" cy="7848600"/>
          </a:xfrm>
          <a:custGeom>
            <a:avLst/>
            <a:gdLst/>
            <a:ahLst/>
            <a:cxnLst/>
            <a:rect r="r" b="b" t="t" l="l"/>
            <a:pathLst>
              <a:path h="7848600" w="13953067">
                <a:moveTo>
                  <a:pt x="0" y="0"/>
                </a:moveTo>
                <a:lnTo>
                  <a:pt x="13953067" y="0"/>
                </a:lnTo>
                <a:lnTo>
                  <a:pt x="13953067" y="7848600"/>
                </a:lnTo>
                <a:lnTo>
                  <a:pt x="0" y="784860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CE1"/>
        </a:solidFill>
      </p:bgPr>
    </p:bg>
    <p:spTree>
      <p:nvGrpSpPr>
        <p:cNvPr id="1" name=""/>
        <p:cNvGrpSpPr/>
        <p:nvPr/>
      </p:nvGrpSpPr>
      <p:grpSpPr>
        <a:xfrm>
          <a:off x="0" y="0"/>
          <a:ext cx="0" cy="0"/>
          <a:chOff x="0" y="0"/>
          <a:chExt cx="0" cy="0"/>
        </a:xfrm>
      </p:grpSpPr>
      <p:sp>
        <p:nvSpPr>
          <p:cNvPr name="TextBox 2" id="2"/>
          <p:cNvSpPr txBox="true"/>
          <p:nvPr/>
        </p:nvSpPr>
        <p:spPr>
          <a:xfrm rot="0">
            <a:off x="12901787" y="9677760"/>
            <a:ext cx="5110721" cy="339711"/>
          </a:xfrm>
          <a:prstGeom prst="rect">
            <a:avLst/>
          </a:prstGeom>
        </p:spPr>
        <p:txBody>
          <a:bodyPr anchor="t" rtlCol="false" tIns="0" lIns="0" bIns="0" rIns="0">
            <a:spAutoFit/>
          </a:bodyPr>
          <a:lstStyle/>
          <a:p>
            <a:pPr algn="r">
              <a:lnSpc>
                <a:spcPts val="2798"/>
              </a:lnSpc>
            </a:pPr>
            <a:r>
              <a:rPr lang="en-US" sz="1999" spc="119">
                <a:solidFill>
                  <a:srgbClr val="000000"/>
                </a:solidFill>
                <a:latin typeface="Muli"/>
                <a:ea typeface="Muli"/>
                <a:cs typeface="Muli"/>
                <a:sym typeface="Muli"/>
              </a:rPr>
              <a:t>TRANG 9</a:t>
            </a:r>
          </a:p>
        </p:txBody>
      </p:sp>
      <p:sp>
        <p:nvSpPr>
          <p:cNvPr name="TextBox 3" id="3"/>
          <p:cNvSpPr txBox="true"/>
          <p:nvPr/>
        </p:nvSpPr>
        <p:spPr>
          <a:xfrm rot="0">
            <a:off x="1219200" y="2523701"/>
            <a:ext cx="15276971" cy="1270610"/>
          </a:xfrm>
          <a:prstGeom prst="rect">
            <a:avLst/>
          </a:prstGeom>
        </p:spPr>
        <p:txBody>
          <a:bodyPr anchor="t" rtlCol="false" tIns="0" lIns="0" bIns="0" rIns="0">
            <a:spAutoFit/>
          </a:bodyPr>
          <a:lstStyle/>
          <a:p>
            <a:pPr algn="l" marL="822731" indent="-274244" lvl="2">
              <a:lnSpc>
                <a:spcPts val="5038"/>
              </a:lnSpc>
              <a:buFont typeface="Arial"/>
              <a:buChar char="⚬"/>
            </a:pPr>
            <a:r>
              <a:rPr lang="en-US" sz="3598">
                <a:solidFill>
                  <a:srgbClr val="000000"/>
                </a:solidFill>
                <a:latin typeface="Josefin Sans"/>
                <a:ea typeface="Josefin Sans"/>
                <a:cs typeface="Josefin Sans"/>
                <a:sym typeface="Josefin Sans"/>
              </a:rPr>
              <a:t>Ở đồ án, sử dụng nền tảng Google Kubernetes </a:t>
            </a:r>
            <a:r>
              <a:rPr lang="en-US" sz="3598">
                <a:solidFill>
                  <a:srgbClr val="000000"/>
                </a:solidFill>
                <a:latin typeface="Josefin Sans"/>
                <a:ea typeface="Josefin Sans"/>
                <a:cs typeface="Josefin Sans"/>
                <a:sym typeface="Josefin Sans"/>
              </a:rPr>
              <a:t>Engine (GKE) được quản lý bởi google cloud để triển khai. </a:t>
            </a:r>
          </a:p>
        </p:txBody>
      </p:sp>
      <p:sp>
        <p:nvSpPr>
          <p:cNvPr name="TextBox 4" id="4"/>
          <p:cNvSpPr txBox="true"/>
          <p:nvPr/>
        </p:nvSpPr>
        <p:spPr>
          <a:xfrm rot="0">
            <a:off x="1219200" y="4500725"/>
            <a:ext cx="15166939" cy="1994536"/>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Việc lựa chọn GKE là bởi nó mang lại các lợi ích như quản lý dễ dàng và giảm thiểu công việc vận hành, an toàn và bảo mật hay tính linh hoạt cao ..v..v..</a:t>
            </a:r>
          </a:p>
        </p:txBody>
      </p:sp>
      <p:sp>
        <p:nvSpPr>
          <p:cNvPr name="TextBox 5" id="5"/>
          <p:cNvSpPr txBox="true"/>
          <p:nvPr/>
        </p:nvSpPr>
        <p:spPr>
          <a:xfrm rot="0">
            <a:off x="533400" y="530922"/>
            <a:ext cx="15544800" cy="1005859"/>
          </a:xfrm>
          <a:prstGeom prst="rect">
            <a:avLst/>
          </a:prstGeom>
        </p:spPr>
        <p:txBody>
          <a:bodyPr anchor="t" rtlCol="false" tIns="0" lIns="0" bIns="0" rIns="0">
            <a:spAutoFit/>
          </a:bodyPr>
          <a:lstStyle/>
          <a:p>
            <a:pPr algn="l">
              <a:lnSpc>
                <a:spcPts val="7680"/>
              </a:lnSpc>
            </a:pPr>
            <a:r>
              <a:rPr lang="en-US" sz="6400">
                <a:solidFill>
                  <a:srgbClr val="000000"/>
                </a:solidFill>
                <a:latin typeface="Josefin Sans"/>
                <a:ea typeface="Josefin Sans"/>
                <a:cs typeface="Josefin Sans"/>
                <a:sym typeface="Josefin Sans"/>
              </a:rPr>
              <a:t>3. Triển khai mô hình</a:t>
            </a:r>
          </a:p>
        </p:txBody>
      </p:sp>
      <p:grpSp>
        <p:nvGrpSpPr>
          <p:cNvPr name="Group 6" id="6"/>
          <p:cNvGrpSpPr/>
          <p:nvPr/>
        </p:nvGrpSpPr>
        <p:grpSpPr>
          <a:xfrm rot="0">
            <a:off x="15000297" y="379069"/>
            <a:ext cx="2647468" cy="2556229"/>
            <a:chOff x="0" y="0"/>
            <a:chExt cx="3529957" cy="3408305"/>
          </a:xfrm>
        </p:grpSpPr>
        <p:sp>
          <p:nvSpPr>
            <p:cNvPr name="Freeform 7" id="7"/>
            <p:cNvSpPr/>
            <p:nvPr/>
          </p:nvSpPr>
          <p:spPr>
            <a:xfrm flipH="false" flipV="false" rot="0">
              <a:off x="0" y="0"/>
              <a:ext cx="3529965" cy="3408299"/>
            </a:xfrm>
            <a:custGeom>
              <a:avLst/>
              <a:gdLst/>
              <a:ahLst/>
              <a:cxnLst/>
              <a:rect r="r" b="b" t="t" l="l"/>
              <a:pathLst>
                <a:path h="3408299" w="3529965">
                  <a:moveTo>
                    <a:pt x="0" y="1704213"/>
                  </a:moveTo>
                  <a:cubicBezTo>
                    <a:pt x="0" y="763016"/>
                    <a:pt x="790194" y="0"/>
                    <a:pt x="1764919" y="0"/>
                  </a:cubicBezTo>
                  <a:cubicBezTo>
                    <a:pt x="2739644" y="0"/>
                    <a:pt x="3529965" y="763016"/>
                    <a:pt x="3529965" y="1704213"/>
                  </a:cubicBezTo>
                  <a:cubicBezTo>
                    <a:pt x="3529965" y="2645410"/>
                    <a:pt x="2739771" y="3408299"/>
                    <a:pt x="1764919" y="3408299"/>
                  </a:cubicBezTo>
                  <a:cubicBezTo>
                    <a:pt x="790067" y="3408299"/>
                    <a:pt x="0" y="2645283"/>
                    <a:pt x="0" y="1704213"/>
                  </a:cubicBezTo>
                  <a:close/>
                </a:path>
              </a:pathLst>
            </a:custGeom>
            <a:solidFill>
              <a:srgbClr val="EEECE1"/>
            </a:solidFill>
          </p:spPr>
        </p:sp>
      </p:grpSp>
      <p:sp>
        <p:nvSpPr>
          <p:cNvPr name="Freeform 8" id="8" descr="Icon  Description automatically generated"/>
          <p:cNvSpPr/>
          <p:nvPr/>
        </p:nvSpPr>
        <p:spPr>
          <a:xfrm flipH="false" flipV="false" rot="0">
            <a:off x="15214852" y="538864"/>
            <a:ext cx="2218357" cy="2159313"/>
          </a:xfrm>
          <a:custGeom>
            <a:avLst/>
            <a:gdLst/>
            <a:ahLst/>
            <a:cxnLst/>
            <a:rect r="r" b="b" t="t" l="l"/>
            <a:pathLst>
              <a:path h="2159313" w="2218357">
                <a:moveTo>
                  <a:pt x="0" y="0"/>
                </a:moveTo>
                <a:lnTo>
                  <a:pt x="2218357" y="0"/>
                </a:lnTo>
                <a:lnTo>
                  <a:pt x="2218357" y="2159313"/>
                </a:lnTo>
                <a:lnTo>
                  <a:pt x="0" y="2159313"/>
                </a:lnTo>
                <a:lnTo>
                  <a:pt x="0" y="0"/>
                </a:lnTo>
                <a:close/>
              </a:path>
            </a:pathLst>
          </a:custGeom>
          <a:blipFill>
            <a:blip r:embed="rId2"/>
            <a:stretch>
              <a:fillRect l="0" t="0" r="0" b="0"/>
            </a:stretch>
          </a:blipFill>
        </p:spPr>
      </p:sp>
      <p:sp>
        <p:nvSpPr>
          <p:cNvPr name="TextBox 9" id="9"/>
          <p:cNvSpPr txBox="true"/>
          <p:nvPr/>
        </p:nvSpPr>
        <p:spPr>
          <a:xfrm rot="0">
            <a:off x="1438740" y="1585235"/>
            <a:ext cx="9838860" cy="705125"/>
          </a:xfrm>
          <a:prstGeom prst="rect">
            <a:avLst/>
          </a:prstGeom>
        </p:spPr>
        <p:txBody>
          <a:bodyPr anchor="t" rtlCol="false" tIns="0" lIns="0" bIns="0" rIns="0">
            <a:spAutoFit/>
          </a:bodyPr>
          <a:lstStyle/>
          <a:p>
            <a:pPr algn="l">
              <a:lnSpc>
                <a:spcPts val="5038"/>
              </a:lnSpc>
            </a:pPr>
            <a:r>
              <a:rPr lang="en-US" sz="3598">
                <a:solidFill>
                  <a:srgbClr val="000000"/>
                </a:solidFill>
                <a:latin typeface="Josefin Sans"/>
                <a:ea typeface="Josefin Sans"/>
                <a:cs typeface="Josefin Sans"/>
                <a:sym typeface="Josefin Sans"/>
              </a:rPr>
              <a:t>a. Cài đặt môi trường</a:t>
            </a:r>
          </a:p>
        </p:txBody>
      </p:sp>
      <p:sp>
        <p:nvSpPr>
          <p:cNvPr name="TextBox 10" id="10"/>
          <p:cNvSpPr txBox="true"/>
          <p:nvPr/>
        </p:nvSpPr>
        <p:spPr>
          <a:xfrm rot="0">
            <a:off x="1219200" y="7136942"/>
            <a:ext cx="15166939" cy="1346327"/>
          </a:xfrm>
          <a:prstGeom prst="rect">
            <a:avLst/>
          </a:prstGeom>
        </p:spPr>
        <p:txBody>
          <a:bodyPr anchor="t" rtlCol="false" tIns="0" lIns="0" bIns="0" rIns="0">
            <a:spAutoFit/>
          </a:bodyPr>
          <a:lstStyle/>
          <a:p>
            <a:pPr algn="l" marL="822835" indent="-274278" lvl="2">
              <a:lnSpc>
                <a:spcPts val="5038"/>
              </a:lnSpc>
              <a:buFont typeface="Arial"/>
              <a:buChar char="⚬"/>
            </a:pPr>
            <a:r>
              <a:rPr lang="en-US" sz="3598">
                <a:solidFill>
                  <a:srgbClr val="000000"/>
                </a:solidFill>
                <a:latin typeface="Josefin Sans"/>
                <a:ea typeface="Josefin Sans"/>
                <a:cs typeface="Josefin Sans"/>
                <a:sym typeface="Josefin Sans"/>
              </a:rPr>
              <a:t>Cài đặt kubectl: kubectl là công cụ dòng lệnh được sử dụng để tương tác với Kubernetes, cấu hình để kubectl truy cập tới cụm GKE cluster.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DAGYOUgooH8</dc:identifier>
  <dcterms:modified xsi:type="dcterms:W3CDTF">2011-08-01T06:04:30Z</dcterms:modified>
  <cp:revision>1</cp:revision>
  <dc:title>Đồ-án-Tìm-hiểu-và-triển-khai-k8s.pptx</dc:title>
</cp:coreProperties>
</file>